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sap" panose="020B0604020202020204" charset="0"/>
      <p:regular r:id="rId20"/>
    </p:embeddedFont>
    <p:embeddedFont>
      <p:font typeface="Asap Bold" panose="020B0604020202020204" charset="0"/>
      <p:regular r:id="rId21"/>
    </p:embeddedFont>
    <p:embeddedFont>
      <p:font typeface="Asap Medium" panose="020B0604020202020204" charset="0"/>
      <p:regular r:id="rId22"/>
    </p:embeddedFont>
    <p:embeddedFont>
      <p:font typeface="Asap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YNH NHAT LONG" initials="HNL" lastIdx="1" clrIdx="0">
    <p:extLst>
      <p:ext uri="{19B8F6BF-5375-455C-9EA6-DF929625EA0E}">
        <p15:presenceInfo xmlns:p15="http://schemas.microsoft.com/office/powerpoint/2012/main" userId="e120018a85c241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AC85C-1EB5-4C13-9AA8-51209F97D6D7}" type="datetimeFigureOut">
              <a:rPr lang="vi-VN" smtClean="0"/>
              <a:t>05/03/2025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FA20-7881-463D-BAA5-08D573A3BC67}" type="slidenum">
              <a:rPr lang="vi-VN" smtClean="0"/>
              <a:t>‹#›</a:t>
            </a:fld>
            <a:endParaRPr lang="vi-VN"/>
          </a:p>
        </p:txBody>
      </p:sp>
    </p:spTree>
    <p:extLst>
      <p:ext uri="{BB962C8B-B14F-4D97-AF65-F5344CB8AC3E}">
        <p14:creationId xmlns:p14="http://schemas.microsoft.com/office/powerpoint/2010/main" val="197303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213FA20-7881-463D-BAA5-08D573A3BC67}" type="slidenum">
              <a:rPr lang="vi-VN" smtClean="0"/>
              <a:t>1</a:t>
            </a:fld>
            <a:endParaRPr lang="vi-VN"/>
          </a:p>
        </p:txBody>
      </p:sp>
    </p:spTree>
    <p:extLst>
      <p:ext uri="{BB962C8B-B14F-4D97-AF65-F5344CB8AC3E}">
        <p14:creationId xmlns:p14="http://schemas.microsoft.com/office/powerpoint/2010/main" val="287738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3096" y="2467802"/>
            <a:ext cx="16230600" cy="7819198"/>
          </a:xfrm>
          <a:prstGeom prst="rect">
            <a:avLst/>
          </a:prstGeom>
          <a:solidFill>
            <a:srgbClr val="1836B2"/>
          </a:solidFill>
        </p:spPr>
        <p:txBody>
          <a:bodyPr/>
          <a:lstStyle/>
          <a:p>
            <a:endParaRPr lang="en-US"/>
          </a:p>
        </p:txBody>
      </p:sp>
      <p:grpSp>
        <p:nvGrpSpPr>
          <p:cNvPr id="3" name="Group 3"/>
          <p:cNvGrpSpPr/>
          <p:nvPr/>
        </p:nvGrpSpPr>
        <p:grpSpPr>
          <a:xfrm>
            <a:off x="8802132" y="-205201"/>
            <a:ext cx="16253705" cy="10697402"/>
            <a:chOff x="0" y="0"/>
            <a:chExt cx="5634568" cy="3708400"/>
          </a:xfrm>
        </p:grpSpPr>
        <p:sp>
          <p:nvSpPr>
            <p:cNvPr id="4" name="Freeform 4"/>
            <p:cNvSpPr/>
            <p:nvPr/>
          </p:nvSpPr>
          <p:spPr>
            <a:xfrm>
              <a:off x="0" y="0"/>
              <a:ext cx="5634568" cy="3708400"/>
            </a:xfrm>
            <a:custGeom>
              <a:avLst/>
              <a:gdLst/>
              <a:ahLst/>
              <a:cxnLst/>
              <a:rect l="l" t="t" r="r" b="b"/>
              <a:pathLst>
                <a:path w="5634568" h="3708400">
                  <a:moveTo>
                    <a:pt x="4225926" y="0"/>
                  </a:moveTo>
                  <a:lnTo>
                    <a:pt x="1408642" y="0"/>
                  </a:lnTo>
                  <a:lnTo>
                    <a:pt x="0" y="1854200"/>
                  </a:lnTo>
                  <a:lnTo>
                    <a:pt x="1408642" y="3708400"/>
                  </a:lnTo>
                  <a:lnTo>
                    <a:pt x="4225926" y="3708400"/>
                  </a:lnTo>
                  <a:lnTo>
                    <a:pt x="5634568" y="1854200"/>
                  </a:lnTo>
                  <a:close/>
                </a:path>
              </a:pathLst>
            </a:custGeom>
            <a:blipFill>
              <a:blip r:embed="rId3"/>
              <a:stretch>
                <a:fillRect t="-646" b="-646"/>
              </a:stretch>
            </a:blipFill>
          </p:spPr>
          <p:txBody>
            <a:bodyPr/>
            <a:lstStyle/>
            <a:p>
              <a:endParaRPr lang="en-US"/>
            </a:p>
          </p:txBody>
        </p:sp>
      </p:grpSp>
      <p:grpSp>
        <p:nvGrpSpPr>
          <p:cNvPr id="6" name="Group 6"/>
          <p:cNvGrpSpPr/>
          <p:nvPr/>
        </p:nvGrpSpPr>
        <p:grpSpPr>
          <a:xfrm>
            <a:off x="1028700" y="4260464"/>
            <a:ext cx="7422802" cy="4997836"/>
            <a:chOff x="0" y="0"/>
            <a:chExt cx="9897069" cy="6663781"/>
          </a:xfrm>
        </p:grpSpPr>
        <p:sp>
          <p:nvSpPr>
            <p:cNvPr id="7" name="TextBox 7"/>
            <p:cNvSpPr txBox="1"/>
            <p:nvPr/>
          </p:nvSpPr>
          <p:spPr>
            <a:xfrm>
              <a:off x="0" y="1070232"/>
              <a:ext cx="9897069" cy="4399492"/>
            </a:xfrm>
            <a:prstGeom prst="rect">
              <a:avLst/>
            </a:prstGeom>
          </p:spPr>
          <p:txBody>
            <a:bodyPr lIns="0" tIns="0" rIns="0" bIns="0" rtlCol="0" anchor="t">
              <a:spAutoFit/>
            </a:bodyPr>
            <a:lstStyle/>
            <a:p>
              <a:pPr algn="l">
                <a:lnSpc>
                  <a:spcPts val="13299"/>
                </a:lnSpc>
              </a:pPr>
              <a:r>
                <a:rPr lang="en-US" sz="9999" b="1" spc="299" dirty="0">
                  <a:solidFill>
                    <a:srgbClr val="FFFFFF"/>
                  </a:solidFill>
                  <a:latin typeface="Asap Bold"/>
                  <a:ea typeface="Asap Bold"/>
                  <a:cs typeface="Asap Bold"/>
                  <a:sym typeface="Asap Bold"/>
                </a:rPr>
                <a:t>FIREBASE</a:t>
              </a:r>
            </a:p>
            <a:p>
              <a:pPr marL="0" lvl="0" indent="0" algn="l">
                <a:lnSpc>
                  <a:spcPts val="13299"/>
                </a:lnSpc>
              </a:pPr>
              <a:r>
                <a:rPr lang="en-US" sz="9999" spc="299" dirty="0">
                  <a:solidFill>
                    <a:srgbClr val="FFFFFF"/>
                  </a:solidFill>
                  <a:latin typeface="Asap"/>
                  <a:ea typeface="Asap"/>
                  <a:cs typeface="Asap"/>
                  <a:sym typeface="Asap"/>
                </a:rPr>
                <a:t>NOSQL</a:t>
              </a:r>
            </a:p>
          </p:txBody>
        </p:sp>
        <p:sp>
          <p:nvSpPr>
            <p:cNvPr id="8" name="TextBox 8"/>
            <p:cNvSpPr txBox="1"/>
            <p:nvPr/>
          </p:nvSpPr>
          <p:spPr>
            <a:xfrm>
              <a:off x="0" y="6031534"/>
              <a:ext cx="9897069" cy="632248"/>
            </a:xfrm>
            <a:prstGeom prst="rect">
              <a:avLst/>
            </a:prstGeom>
          </p:spPr>
          <p:txBody>
            <a:bodyPr lIns="0" tIns="0" rIns="0" bIns="0" rtlCol="0" anchor="t">
              <a:spAutoFit/>
            </a:bodyPr>
            <a:lstStyle/>
            <a:p>
              <a:pPr marL="0" lvl="0" indent="0" algn="l">
                <a:lnSpc>
                  <a:spcPts val="3920"/>
                </a:lnSpc>
                <a:spcBef>
                  <a:spcPct val="0"/>
                </a:spcBef>
              </a:pPr>
              <a:r>
                <a:rPr lang="en-US" sz="2800">
                  <a:solidFill>
                    <a:srgbClr val="FFFFFF"/>
                  </a:solidFill>
                  <a:latin typeface="Asap"/>
                  <a:ea typeface="Asap"/>
                  <a:cs typeface="Asap"/>
                  <a:sym typeface="Asap"/>
                </a:rPr>
                <a:t>GV: Thầy Đặng Như Phú</a:t>
              </a:r>
            </a:p>
          </p:txBody>
        </p:sp>
        <p:sp>
          <p:nvSpPr>
            <p:cNvPr id="9" name="TextBox 9"/>
            <p:cNvSpPr txBox="1"/>
            <p:nvPr/>
          </p:nvSpPr>
          <p:spPr>
            <a:xfrm>
              <a:off x="0" y="-66675"/>
              <a:ext cx="9897069" cy="632248"/>
            </a:xfrm>
            <a:prstGeom prst="rect">
              <a:avLst/>
            </a:prstGeom>
          </p:spPr>
          <p:txBody>
            <a:bodyPr lIns="0" tIns="0" rIns="0" bIns="0" rtlCol="0" anchor="t">
              <a:spAutoFit/>
            </a:bodyPr>
            <a:lstStyle/>
            <a:p>
              <a:pPr marL="0" lvl="0" indent="0" algn="l">
                <a:lnSpc>
                  <a:spcPts val="3920"/>
                </a:lnSpc>
                <a:spcBef>
                  <a:spcPct val="0"/>
                </a:spcBef>
              </a:pPr>
              <a:r>
                <a:rPr lang="en-US" sz="2800" spc="84">
                  <a:solidFill>
                    <a:srgbClr val="FFFFFF"/>
                  </a:solidFill>
                  <a:latin typeface="Asap"/>
                  <a:ea typeface="Asap"/>
                  <a:cs typeface="Asap"/>
                  <a:sym typeface="Asap"/>
                </a:rPr>
                <a:t>CÔNG NGHỆ PHÂN TÍCH DỮ LIỆU LỚN</a:t>
              </a:r>
            </a:p>
          </p:txBody>
        </p:sp>
      </p:grpSp>
      <p:pic>
        <p:nvPicPr>
          <p:cNvPr id="11" name="Picture 10" descr="A blue and white sign&#10;&#10;Description automatically generated">
            <a:extLst>
              <a:ext uri="{FF2B5EF4-FFF2-40B4-BE49-F238E27FC236}">
                <a16:creationId xmlns:a16="http://schemas.microsoft.com/office/drawing/2014/main" id="{B1EECFDF-CA98-4A2C-ACF1-0D96E65176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858" y="403891"/>
            <a:ext cx="8801308" cy="20639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34430" y="505015"/>
            <a:ext cx="14619140"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Sự khác biệt giữa Firebase Realtime Database và Cloud Firestore</a:t>
            </a:r>
          </a:p>
        </p:txBody>
      </p:sp>
      <p:graphicFrame>
        <p:nvGraphicFramePr>
          <p:cNvPr id="3" name="Table 3"/>
          <p:cNvGraphicFramePr>
            <a:graphicFrameLocks noGrp="1"/>
          </p:cNvGraphicFramePr>
          <p:nvPr/>
        </p:nvGraphicFramePr>
        <p:xfrm>
          <a:off x="1246252" y="1513703"/>
          <a:ext cx="16013047" cy="8048625"/>
        </p:xfrm>
        <a:graphic>
          <a:graphicData uri="http://schemas.openxmlformats.org/drawingml/2006/table">
            <a:tbl>
              <a:tblPr/>
              <a:tblGrid>
                <a:gridCol w="3617201">
                  <a:extLst>
                    <a:ext uri="{9D8B030D-6E8A-4147-A177-3AD203B41FA5}">
                      <a16:colId xmlns:a16="http://schemas.microsoft.com/office/drawing/2014/main" val="20000"/>
                    </a:ext>
                  </a:extLst>
                </a:gridCol>
                <a:gridCol w="6290193">
                  <a:extLst>
                    <a:ext uri="{9D8B030D-6E8A-4147-A177-3AD203B41FA5}">
                      <a16:colId xmlns:a16="http://schemas.microsoft.com/office/drawing/2014/main" val="20001"/>
                    </a:ext>
                  </a:extLst>
                </a:gridCol>
                <a:gridCol w="6105653">
                  <a:extLst>
                    <a:ext uri="{9D8B030D-6E8A-4147-A177-3AD203B41FA5}">
                      <a16:colId xmlns:a16="http://schemas.microsoft.com/office/drawing/2014/main" val="20002"/>
                    </a:ext>
                  </a:extLst>
                </a:gridCol>
              </a:tblGrid>
              <a:tr h="885825">
                <a:tc>
                  <a:txBody>
                    <a:bodyPr/>
                    <a:lstStyle/>
                    <a:p>
                      <a:pPr algn="ctr">
                        <a:lnSpc>
                          <a:spcPts val="35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Firebase Realtime Database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Cloud Firestore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885825">
                <a:tc>
                  <a:txBody>
                    <a:bodyPr/>
                    <a:lstStyle/>
                    <a:p>
                      <a:pPr algn="ctr">
                        <a:lnSpc>
                          <a:spcPts val="3640"/>
                        </a:lnSpc>
                        <a:defRPr/>
                      </a:pPr>
                      <a:r>
                        <a:rPr lang="en-US" sz="2600" b="1">
                          <a:solidFill>
                            <a:srgbClr val="000000"/>
                          </a:solidFill>
                          <a:latin typeface="Asap Bold"/>
                          <a:ea typeface="Asap Bold"/>
                          <a:cs typeface="Asap Bold"/>
                          <a:sym typeface="Asap Bold"/>
                        </a:rPr>
                        <a:t>Cấu trúc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Cây JSON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Collection - Document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Truy vấn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Đơn giản nhưng hạn chế</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Linh hoạt, hỗ trợ truy vấn phức tạp</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Đồng bộ thời gian thực</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 nhưng tối ưu hơn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3"/>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Offline mode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tốt hơn, nhiều tính năng hơn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4"/>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Quy mô</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nhỏ</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lớn, cần mở rộng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5"/>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Mô hình bảo mật</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Rules dựa trên JSON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Rules linh hoạt hơn dựa trên cấp độ tài liệu</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6"/>
                  </a:ext>
                </a:extLst>
              </a:tr>
              <a:tr h="885825">
                <a:tc>
                  <a:txBody>
                    <a:bodyPr/>
                    <a:lstStyle/>
                    <a:p>
                      <a:pPr algn="ctr">
                        <a:lnSpc>
                          <a:spcPts val="3640"/>
                        </a:lnSpc>
                        <a:defRPr/>
                      </a:pPr>
                      <a:r>
                        <a:rPr lang="en-US" sz="2600" b="1">
                          <a:solidFill>
                            <a:srgbClr val="000000"/>
                          </a:solidFill>
                          <a:latin typeface="Asap Bold"/>
                          <a:ea typeface="Asap Bold"/>
                          <a:cs typeface="Asap Bold"/>
                          <a:sym typeface="Asap Bold"/>
                        </a:rPr>
                        <a:t>Định giá</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Chi phí thấp hơn cho dữ liệu nhỏ</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Chi phí tối ưu hơn cho dữ liệu lớn</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6252" y="505015"/>
            <a:ext cx="5233307"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3. So </a:t>
            </a:r>
            <a:r>
              <a:rPr lang="en-US" sz="3599" b="1" spc="17" dirty="0" err="1">
                <a:solidFill>
                  <a:srgbClr val="000000"/>
                </a:solidFill>
                <a:latin typeface="Asap Bold"/>
                <a:ea typeface="Asap Bold"/>
                <a:cs typeface="Asap Bold"/>
                <a:sym typeface="Asap Bold"/>
              </a:rPr>
              <a:t>sánh</a:t>
            </a:r>
            <a:r>
              <a:rPr lang="en-US" sz="3599" b="1" spc="17" dirty="0">
                <a:solidFill>
                  <a:srgbClr val="000000"/>
                </a:solidFill>
                <a:latin typeface="Asap Bold"/>
                <a:ea typeface="Asap Bold"/>
                <a:cs typeface="Asap Bold"/>
                <a:sym typeface="Asap Bold"/>
              </a:rPr>
              <a:t> NoSQL </a:t>
            </a:r>
            <a:r>
              <a:rPr lang="en-US" sz="3599" b="1" spc="17" dirty="0" err="1">
                <a:solidFill>
                  <a:srgbClr val="000000"/>
                </a:solidFill>
                <a:latin typeface="Asap Bold"/>
                <a:ea typeface="Asap Bold"/>
                <a:cs typeface="Asap Bold"/>
                <a:sym typeface="Asap Bold"/>
              </a:rPr>
              <a:t>và</a:t>
            </a:r>
            <a:r>
              <a:rPr lang="en-US" sz="3599" b="1" spc="17" dirty="0">
                <a:solidFill>
                  <a:srgbClr val="000000"/>
                </a:solidFill>
                <a:latin typeface="Asap Bold"/>
                <a:ea typeface="Asap Bold"/>
                <a:cs typeface="Asap Bold"/>
                <a:sym typeface="Asap Bold"/>
              </a:rPr>
              <a:t> SQL</a:t>
            </a:r>
          </a:p>
        </p:txBody>
      </p:sp>
      <p:graphicFrame>
        <p:nvGraphicFramePr>
          <p:cNvPr id="3" name="Table 3"/>
          <p:cNvGraphicFramePr>
            <a:graphicFrameLocks noGrp="1"/>
          </p:cNvGraphicFramePr>
          <p:nvPr>
            <p:extLst>
              <p:ext uri="{D42A27DB-BD31-4B8C-83A1-F6EECF244321}">
                <p14:modId xmlns:p14="http://schemas.microsoft.com/office/powerpoint/2010/main" val="286124666"/>
              </p:ext>
            </p:extLst>
          </p:nvPr>
        </p:nvGraphicFramePr>
        <p:xfrm>
          <a:off x="1149783" y="1557337"/>
          <a:ext cx="16230600" cy="7172325"/>
        </p:xfrm>
        <a:graphic>
          <a:graphicData uri="http://schemas.openxmlformats.org/drawingml/2006/table">
            <a:tbl>
              <a:tblPr/>
              <a:tblGrid>
                <a:gridCol w="3666345">
                  <a:extLst>
                    <a:ext uri="{9D8B030D-6E8A-4147-A177-3AD203B41FA5}">
                      <a16:colId xmlns:a16="http://schemas.microsoft.com/office/drawing/2014/main" val="20000"/>
                    </a:ext>
                  </a:extLst>
                </a:gridCol>
                <a:gridCol w="6375651">
                  <a:extLst>
                    <a:ext uri="{9D8B030D-6E8A-4147-A177-3AD203B41FA5}">
                      <a16:colId xmlns:a16="http://schemas.microsoft.com/office/drawing/2014/main" val="20001"/>
                    </a:ext>
                  </a:extLst>
                </a:gridCol>
                <a:gridCol w="6188604">
                  <a:extLst>
                    <a:ext uri="{9D8B030D-6E8A-4147-A177-3AD203B41FA5}">
                      <a16:colId xmlns:a16="http://schemas.microsoft.com/office/drawing/2014/main" val="20002"/>
                    </a:ext>
                  </a:extLst>
                </a:gridCol>
              </a:tblGrid>
              <a:tr h="885825">
                <a:tc>
                  <a:txBody>
                    <a:bodyPr/>
                    <a:lstStyle/>
                    <a:p>
                      <a:pPr algn="ctr">
                        <a:lnSpc>
                          <a:spcPts val="3500"/>
                        </a:lnSpc>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dirty="0">
                          <a:solidFill>
                            <a:srgbClr val="FFFFFF"/>
                          </a:solidFill>
                          <a:latin typeface="Asap Semi-Bold"/>
                          <a:ea typeface="Asap Semi-Bold"/>
                          <a:cs typeface="Asap Semi-Bold"/>
                          <a:sym typeface="Asap Semi-Bold"/>
                        </a:rPr>
                        <a:t>Firebase NoSQL</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SQL (MySQL, SQL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1343025">
                <a:tc>
                  <a:txBody>
                    <a:bodyPr/>
                    <a:lstStyle/>
                    <a:p>
                      <a:pPr algn="ctr">
                        <a:lnSpc>
                          <a:spcPts val="3640"/>
                        </a:lnSpc>
                        <a:defRPr/>
                      </a:pPr>
                      <a:r>
                        <a:rPr lang="en-US" sz="2600" b="1">
                          <a:solidFill>
                            <a:srgbClr val="000000"/>
                          </a:solidFill>
                          <a:latin typeface="Asap Bold"/>
                          <a:ea typeface="Asap Bold"/>
                          <a:cs typeface="Asap Bold"/>
                          <a:sym typeface="Asap Bold"/>
                        </a:rPr>
                        <a:t>Cấu trúc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Dữ liệu dạng document (JSON), tổ chức thành collection-document.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Dữ liệu dạng bảng với hàng và cột.</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Truy vấn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truy vấn linh hoạt nhưng không mạnh bằng SQL.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Hỗ trợ truy vấn mạnh với SQL, có thể JOIN nhiều bảng.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r h="1352550">
                <a:tc>
                  <a:txBody>
                    <a:bodyPr/>
                    <a:lstStyle/>
                    <a:p>
                      <a:pPr algn="ctr">
                        <a:lnSpc>
                          <a:spcPts val="3640"/>
                        </a:lnSpc>
                        <a:defRPr/>
                      </a:pPr>
                      <a:r>
                        <a:rPr lang="en-US" sz="2600" b="1">
                          <a:solidFill>
                            <a:srgbClr val="000000"/>
                          </a:solidFill>
                          <a:latin typeface="Asap Bold"/>
                          <a:ea typeface="Asap Bold"/>
                          <a:cs typeface="Asap Bold"/>
                          <a:sym typeface="Asap Bold"/>
                        </a:rPr>
                        <a:t>Linh hoạt</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Không có schema cố định, có thể thay đổi cấu trúc dữ liệu dễ dàng.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Có schema cố định, cần định nghĩa trước.</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3"/>
                  </a:ext>
                </a:extLst>
              </a:tr>
              <a:tr h="895350">
                <a:tc>
                  <a:txBody>
                    <a:bodyPr/>
                    <a:lstStyle/>
                    <a:p>
                      <a:pPr algn="ctr">
                        <a:lnSpc>
                          <a:spcPts val="3640"/>
                        </a:lnSpc>
                        <a:defRPr/>
                      </a:pPr>
                      <a:r>
                        <a:rPr lang="en-US" sz="2600" b="1">
                          <a:solidFill>
                            <a:srgbClr val="000000"/>
                          </a:solidFill>
                          <a:latin typeface="Asap Bold"/>
                          <a:ea typeface="Asap Bold"/>
                          <a:cs typeface="Asap Bold"/>
                          <a:sym typeface="Asap Bold"/>
                        </a:rPr>
                        <a:t>Realtime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dirty="0" err="1">
                          <a:solidFill>
                            <a:srgbClr val="000000"/>
                          </a:solidFill>
                          <a:latin typeface="Asap Bold"/>
                          <a:ea typeface="Asap Bold"/>
                          <a:cs typeface="Asap Bold"/>
                          <a:sym typeface="Asap Bold"/>
                        </a:rPr>
                        <a:t>Đồng</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bộ</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dữ</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liệu</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tức</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thì</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giữa</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các</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thiết</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bị</a:t>
                      </a:r>
                      <a:r>
                        <a:rPr lang="en-US" sz="2600" b="1" dirty="0">
                          <a:solidFill>
                            <a:srgbClr val="000000"/>
                          </a:solidFill>
                          <a:latin typeface="Asap Bold"/>
                          <a:ea typeface="Asap Bold"/>
                          <a:cs typeface="Asap Bold"/>
                          <a:sym typeface="Asap Bold"/>
                        </a:rPr>
                        <a:t>.</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3000" dirty="0" err="1">
                          <a:latin typeface="Asap Bold" panose="020B0604020202020204" charset="0"/>
                        </a:rPr>
                        <a:t>Không</a:t>
                      </a:r>
                      <a:r>
                        <a:rPr lang="en-US" sz="3000" dirty="0">
                          <a:latin typeface="Asap Bold" panose="020B0604020202020204" charset="0"/>
                        </a:rPr>
                        <a:t> </a:t>
                      </a:r>
                      <a:r>
                        <a:rPr lang="en-US" sz="3000" dirty="0" err="1">
                          <a:latin typeface="Asap Bold" panose="020B0604020202020204" charset="0"/>
                        </a:rPr>
                        <a:t>hỗ</a:t>
                      </a:r>
                      <a:r>
                        <a:rPr lang="en-US" sz="3000" dirty="0">
                          <a:latin typeface="Asap Bold" panose="020B0604020202020204" charset="0"/>
                        </a:rPr>
                        <a:t> </a:t>
                      </a:r>
                      <a:r>
                        <a:rPr lang="en-US" sz="3000" dirty="0" err="1">
                          <a:latin typeface="Asap Bold" panose="020B0604020202020204" charset="0"/>
                        </a:rPr>
                        <a:t>trợ</a:t>
                      </a:r>
                      <a:r>
                        <a:rPr lang="en-US" sz="3000" dirty="0">
                          <a:latin typeface="Asap Bold" panose="020B0604020202020204" charset="0"/>
                        </a:rPr>
                        <a:t> </a:t>
                      </a:r>
                      <a:r>
                        <a:rPr lang="en-US" sz="3000" dirty="0" err="1">
                          <a:latin typeface="Asap Bold" panose="020B0604020202020204" charset="0"/>
                        </a:rPr>
                        <a:t>realtine</a:t>
                      </a:r>
                      <a:endParaRPr lang="en-US" sz="3000" dirty="0">
                        <a:latin typeface="Asap Bold" panose="020B0604020202020204" charset="0"/>
                      </a:endParaRPr>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4"/>
                  </a:ext>
                </a:extLst>
              </a:tr>
              <a:tr h="1343025">
                <a:tc>
                  <a:txBody>
                    <a:bodyPr/>
                    <a:lstStyle/>
                    <a:p>
                      <a:pPr algn="ctr">
                        <a:lnSpc>
                          <a:spcPts val="3640"/>
                        </a:lnSpc>
                        <a:defRPr/>
                      </a:pPr>
                      <a:r>
                        <a:rPr lang="en-US" sz="2600" b="1">
                          <a:solidFill>
                            <a:srgbClr val="000000"/>
                          </a:solidFill>
                          <a:latin typeface="Asap Bold"/>
                          <a:ea typeface="Asap Bold"/>
                          <a:cs typeface="Asap Bold"/>
                          <a:sym typeface="Asap Bold"/>
                        </a:rPr>
                        <a:t>Hỗ trợ offline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dirty="0" err="1">
                          <a:solidFill>
                            <a:srgbClr val="000000"/>
                          </a:solidFill>
                          <a:latin typeface="Asap Bold"/>
                          <a:ea typeface="Asap Bold"/>
                          <a:cs typeface="Asap Bold"/>
                          <a:sym typeface="Asap Bold"/>
                        </a:rPr>
                        <a:t>Có</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sẵn</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lưu</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trữ</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dữ</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liệu</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cục</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bộ</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và</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đồng</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bộ</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khi</a:t>
                      </a:r>
                      <a:r>
                        <a:rPr lang="en-US" sz="2600" b="1" dirty="0">
                          <a:solidFill>
                            <a:srgbClr val="000000"/>
                          </a:solidFill>
                          <a:latin typeface="Asap Bold"/>
                          <a:ea typeface="Asap Bold"/>
                          <a:cs typeface="Asap Bold"/>
                          <a:sym typeface="Asap Bold"/>
                        </a:rPr>
                        <a:t> online.</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dirty="0" err="1">
                          <a:solidFill>
                            <a:srgbClr val="000000"/>
                          </a:solidFill>
                          <a:latin typeface="Asap Bold"/>
                          <a:ea typeface="Asap Bold"/>
                          <a:cs typeface="Asap Bold"/>
                          <a:sym typeface="Asap Bold"/>
                        </a:rPr>
                        <a:t>Cần</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cài</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đặt</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thêm</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nếu</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muốn</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hỗ</a:t>
                      </a:r>
                      <a:r>
                        <a:rPr lang="en-US" sz="2600" b="1" dirty="0">
                          <a:solidFill>
                            <a:srgbClr val="000000"/>
                          </a:solidFill>
                          <a:latin typeface="Asap Bold"/>
                          <a:ea typeface="Asap Bold"/>
                          <a:cs typeface="Asap Bold"/>
                          <a:sym typeface="Asap Bold"/>
                        </a:rPr>
                        <a:t> </a:t>
                      </a:r>
                      <a:r>
                        <a:rPr lang="en-US" sz="2600" b="1" dirty="0" err="1">
                          <a:solidFill>
                            <a:srgbClr val="000000"/>
                          </a:solidFill>
                          <a:latin typeface="Asap Bold"/>
                          <a:ea typeface="Asap Bold"/>
                          <a:cs typeface="Asap Bold"/>
                          <a:sym typeface="Asap Bold"/>
                        </a:rPr>
                        <a:t>trợ</a:t>
                      </a:r>
                      <a:r>
                        <a:rPr lang="en-US" sz="2600" b="1" dirty="0">
                          <a:solidFill>
                            <a:srgbClr val="000000"/>
                          </a:solidFill>
                          <a:latin typeface="Asap Bold"/>
                          <a:ea typeface="Asap Bold"/>
                          <a:cs typeface="Asap Bold"/>
                          <a:sym typeface="Asap Bold"/>
                        </a:rPr>
                        <a:t> offline.</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0" y="9305925"/>
            <a:ext cx="19280880" cy="1312977"/>
            <a:chOff x="0" y="0"/>
            <a:chExt cx="25707840" cy="1750636"/>
          </a:xfrm>
        </p:grpSpPr>
        <p:grpSp>
          <p:nvGrpSpPr>
            <p:cNvPr id="5" name="Group 5"/>
            <p:cNvGrpSpPr/>
            <p:nvPr/>
          </p:nvGrpSpPr>
          <p:grpSpPr>
            <a:xfrm rot="5400000">
              <a:off x="13125860" y="-10831345"/>
              <a:ext cx="1750636" cy="23413325"/>
              <a:chOff x="0" y="0"/>
              <a:chExt cx="3130550" cy="41868551"/>
            </a:xfrm>
          </p:grpSpPr>
          <p:sp>
            <p:nvSpPr>
              <p:cNvPr id="6" name="Freeform 6"/>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7" name="Freeform 7"/>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46252" y="1617732"/>
          <a:ext cx="9160146" cy="6786563"/>
        </p:xfrm>
        <a:graphic>
          <a:graphicData uri="http://schemas.openxmlformats.org/drawingml/2006/table">
            <a:tbl>
              <a:tblPr/>
              <a:tblGrid>
                <a:gridCol w="1723912">
                  <a:extLst>
                    <a:ext uri="{9D8B030D-6E8A-4147-A177-3AD203B41FA5}">
                      <a16:colId xmlns:a16="http://schemas.microsoft.com/office/drawing/2014/main" val="20000"/>
                    </a:ext>
                  </a:extLst>
                </a:gridCol>
                <a:gridCol w="3509395">
                  <a:extLst>
                    <a:ext uri="{9D8B030D-6E8A-4147-A177-3AD203B41FA5}">
                      <a16:colId xmlns:a16="http://schemas.microsoft.com/office/drawing/2014/main" val="20001"/>
                    </a:ext>
                  </a:extLst>
                </a:gridCol>
                <a:gridCol w="3926839">
                  <a:extLst>
                    <a:ext uri="{9D8B030D-6E8A-4147-A177-3AD203B41FA5}">
                      <a16:colId xmlns:a16="http://schemas.microsoft.com/office/drawing/2014/main" val="20002"/>
                    </a:ext>
                  </a:extLst>
                </a:gridCol>
              </a:tblGrid>
              <a:tr h="1343968">
                <a:tc>
                  <a:txBody>
                    <a:bodyPr/>
                    <a:lstStyle/>
                    <a:p>
                      <a:pPr algn="ctr">
                        <a:lnSpc>
                          <a:spcPts val="35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Firebase NoSQL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tc>
                  <a:txBody>
                    <a:bodyPr/>
                    <a:lstStyle/>
                    <a:p>
                      <a:pPr algn="ctr">
                        <a:lnSpc>
                          <a:spcPts val="3640"/>
                        </a:lnSpc>
                        <a:defRPr/>
                      </a:pPr>
                      <a:r>
                        <a:rPr lang="en-US" sz="2600" b="1">
                          <a:solidFill>
                            <a:srgbClr val="FFFFFF"/>
                          </a:solidFill>
                          <a:latin typeface="Asap Semi-Bold"/>
                          <a:ea typeface="Asap Semi-Bold"/>
                          <a:cs typeface="Asap Semi-Bold"/>
                          <a:sym typeface="Asap Semi-Bold"/>
                        </a:rPr>
                        <a:t>SQL (MySQL, SQL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836B2"/>
                    </a:solidFill>
                  </a:tcPr>
                </a:tc>
                <a:extLst>
                  <a:ext uri="{0D108BD9-81ED-4DB2-BD59-A6C34878D82A}">
                    <a16:rowId xmlns:a16="http://schemas.microsoft.com/office/drawing/2014/main" val="10000"/>
                  </a:ext>
                </a:extLst>
              </a:tr>
              <a:tr h="2703411">
                <a:tc>
                  <a:txBody>
                    <a:bodyPr/>
                    <a:lstStyle/>
                    <a:p>
                      <a:pPr algn="ctr">
                        <a:lnSpc>
                          <a:spcPts val="3640"/>
                        </a:lnSpc>
                        <a:defRPr/>
                      </a:pPr>
                      <a:r>
                        <a:rPr lang="en-US" sz="2600" b="1">
                          <a:solidFill>
                            <a:srgbClr val="000000"/>
                          </a:solidFill>
                          <a:latin typeface="Asap Bold"/>
                          <a:ea typeface="Asap Bold"/>
                          <a:cs typeface="Asap Bold"/>
                          <a:sym typeface="Asap Bold"/>
                        </a:rPr>
                        <a:t>Khả năng mở rộng</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Dễ dàng mở rộng theo chiều ngang (scale-out).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Mở rộng theo chiều dọc (scale-up) là chính.</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r h="2739184">
                <a:tc>
                  <a:txBody>
                    <a:bodyPr/>
                    <a:lstStyle/>
                    <a:p>
                      <a:pPr algn="ctr">
                        <a:lnSpc>
                          <a:spcPts val="3640"/>
                        </a:lnSpc>
                        <a:defRPr/>
                      </a:pPr>
                      <a:r>
                        <a:rPr lang="en-US" sz="2600" b="1">
                          <a:solidFill>
                            <a:srgbClr val="000000"/>
                          </a:solidFill>
                          <a:latin typeface="Asap Bold"/>
                          <a:ea typeface="Asap Bold"/>
                          <a:cs typeface="Asap Bold"/>
                          <a:sym typeface="Asap Bold"/>
                        </a:rPr>
                        <a:t>Mức độ phù hợp</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ctr">
                        <a:lnSpc>
                          <a:spcPts val="3640"/>
                        </a:lnSpc>
                        <a:defRPr/>
                      </a:pPr>
                      <a:r>
                        <a:rPr lang="en-US" sz="2600" b="1">
                          <a:solidFill>
                            <a:srgbClr val="000000"/>
                          </a:solidFill>
                          <a:latin typeface="Asap Bold"/>
                          <a:ea typeface="Asap Bold"/>
                          <a:cs typeface="Asap Bold"/>
                          <a:sym typeface="Asap Bold"/>
                        </a:rPr>
                        <a:t>Phù hợp với ứng dụng cần realtime, mobile app, web app.</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tc>
                  <a:txBody>
                    <a:bodyPr/>
                    <a:lstStyle/>
                    <a:p>
                      <a:pPr algn="just">
                        <a:lnSpc>
                          <a:spcPts val="3640"/>
                        </a:lnSpc>
                        <a:defRPr/>
                      </a:pPr>
                      <a:r>
                        <a:rPr lang="en-US" sz="2600" b="1">
                          <a:solidFill>
                            <a:srgbClr val="000000"/>
                          </a:solidFill>
                          <a:latin typeface="Asap Bold"/>
                          <a:ea typeface="Asap Bold"/>
                          <a:cs typeface="Asap Bold"/>
                          <a:sym typeface="Asap Bold"/>
                        </a:rPr>
                        <a:t>Phù hợp với ứng dụng doanh nghiệp, hệ thống lớn cần xử lý dữ liệu phức tạp.</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2FB"/>
                    </a:solidFill>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0" y="9305925"/>
            <a:ext cx="19280880" cy="1312977"/>
            <a:chOff x="0" y="0"/>
            <a:chExt cx="25707840" cy="1750636"/>
          </a:xfrm>
        </p:grpSpPr>
        <p:grpSp>
          <p:nvGrpSpPr>
            <p:cNvPr id="4" name="Group 4"/>
            <p:cNvGrpSpPr/>
            <p:nvPr/>
          </p:nvGrpSpPr>
          <p:grpSpPr>
            <a:xfrm rot="5400000">
              <a:off x="13125860" y="-10831345"/>
              <a:ext cx="1750636" cy="23413325"/>
              <a:chOff x="0" y="0"/>
              <a:chExt cx="3130550" cy="41868551"/>
            </a:xfrm>
          </p:grpSpPr>
          <p:sp>
            <p:nvSpPr>
              <p:cNvPr id="5" name="Freeform 5"/>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6" name="Freeform 6"/>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7" name="Freeform 7"/>
          <p:cNvSpPr/>
          <p:nvPr/>
        </p:nvSpPr>
        <p:spPr>
          <a:xfrm>
            <a:off x="10526091" y="2690683"/>
            <a:ext cx="7499901" cy="4640660"/>
          </a:xfrm>
          <a:custGeom>
            <a:avLst/>
            <a:gdLst/>
            <a:ahLst/>
            <a:cxnLst/>
            <a:rect l="l" t="t" r="r" b="b"/>
            <a:pathLst>
              <a:path w="7499901" h="4640660">
                <a:moveTo>
                  <a:pt x="0" y="0"/>
                </a:moveTo>
                <a:lnTo>
                  <a:pt x="7499902" y="0"/>
                </a:lnTo>
                <a:lnTo>
                  <a:pt x="7499902" y="4640660"/>
                </a:lnTo>
                <a:lnTo>
                  <a:pt x="0" y="4640660"/>
                </a:lnTo>
                <a:lnTo>
                  <a:pt x="0" y="0"/>
                </a:lnTo>
                <a:close/>
              </a:path>
            </a:pathLst>
          </a:custGeom>
          <a:blipFill>
            <a:blip r:embed="rId4"/>
            <a:stretch>
              <a:fillRect l="-1137" r="-1137"/>
            </a:stretch>
          </a:blipFill>
        </p:spPr>
        <p:txBody>
          <a:bodyPr/>
          <a:lstStyle/>
          <a:p>
            <a:endParaRPr lang="en-US"/>
          </a:p>
        </p:txBody>
      </p:sp>
      <p:sp>
        <p:nvSpPr>
          <p:cNvPr id="8" name="TextBox 8"/>
          <p:cNvSpPr txBox="1"/>
          <p:nvPr/>
        </p:nvSpPr>
        <p:spPr>
          <a:xfrm>
            <a:off x="1246252" y="505015"/>
            <a:ext cx="5233307"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3. So sánh NoSQL và SQL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TextBox 6"/>
          <p:cNvSpPr txBox="1"/>
          <p:nvPr/>
        </p:nvSpPr>
        <p:spPr>
          <a:xfrm>
            <a:off x="1258696" y="1101089"/>
            <a:ext cx="10456113" cy="8008622"/>
          </a:xfrm>
          <a:prstGeom prst="rect">
            <a:avLst/>
          </a:prstGeom>
        </p:spPr>
        <p:txBody>
          <a:bodyPr lIns="0" tIns="0" rIns="0" bIns="0" rtlCol="0" anchor="t">
            <a:spAutoFit/>
          </a:bodyPr>
          <a:lstStyle/>
          <a:p>
            <a:pPr algn="just">
              <a:lnSpc>
                <a:spcPts val="4889"/>
              </a:lnSpc>
            </a:pPr>
            <a:r>
              <a:rPr lang="en-US" sz="2999" spc="14">
                <a:solidFill>
                  <a:srgbClr val="000000"/>
                </a:solidFill>
                <a:latin typeface="Asap"/>
                <a:ea typeface="Asap"/>
                <a:cs typeface="Asap"/>
                <a:sym typeface="Asap"/>
              </a:rPr>
              <a:t>Firebase NoSQL được áp dụng rộng rãi trong nhiều lĩnh vực nhờ tính linh hoạt và khả năng đồng bộ hóa mạnh mẽ. Dưới đây là một số ví dụ nổi bật:</a:t>
            </a:r>
          </a:p>
          <a:p>
            <a:pPr algn="just">
              <a:lnSpc>
                <a:spcPts val="4889"/>
              </a:lnSpc>
            </a:pPr>
            <a:r>
              <a:rPr lang="en-US" sz="2999" spc="14">
                <a:solidFill>
                  <a:srgbClr val="000000"/>
                </a:solidFill>
                <a:latin typeface="Asap"/>
                <a:ea typeface="Asap"/>
                <a:cs typeface="Asap"/>
                <a:sym typeface="Asap"/>
              </a:rPr>
              <a:t>a. Ứng dụng trò chuyện (Chat Application)</a:t>
            </a:r>
          </a:p>
          <a:p>
            <a:pPr algn="just">
              <a:lnSpc>
                <a:spcPts val="4889"/>
              </a:lnSpc>
            </a:pPr>
            <a:r>
              <a:rPr lang="en-US" sz="2999" spc="14">
                <a:solidFill>
                  <a:srgbClr val="000000"/>
                </a:solidFill>
                <a:latin typeface="Asap"/>
                <a:ea typeface="Asap"/>
                <a:cs typeface="Asap"/>
                <a:sym typeface="Asap"/>
              </a:rPr>
              <a:t>Ví dụ: WhatsApp, Messenger (phiên bản đơn giản).</a:t>
            </a:r>
          </a:p>
          <a:p>
            <a:pPr algn="just">
              <a:lnSpc>
                <a:spcPts val="4889"/>
              </a:lnSpc>
            </a:pPr>
            <a:r>
              <a:rPr lang="en-US" sz="2999" spc="14">
                <a:solidFill>
                  <a:srgbClr val="000000"/>
                </a:solidFill>
                <a:latin typeface="Asap"/>
                <a:ea typeface="Asap"/>
                <a:cs typeface="Asap"/>
                <a:sym typeface="Asap"/>
              </a:rPr>
              <a:t>Cách áp dụng:</a:t>
            </a:r>
          </a:p>
          <a:p>
            <a:pPr marL="647694" lvl="1" indent="-323847" algn="just">
              <a:lnSpc>
                <a:spcPts val="4889"/>
              </a:lnSpc>
              <a:buFont typeface="Arial"/>
              <a:buChar char="•"/>
            </a:pPr>
            <a:r>
              <a:rPr lang="en-US" sz="2999" spc="14">
                <a:solidFill>
                  <a:srgbClr val="000000"/>
                </a:solidFill>
                <a:latin typeface="Asap"/>
                <a:ea typeface="Asap"/>
                <a:cs typeface="Asap"/>
                <a:sym typeface="Asap"/>
              </a:rPr>
              <a:t>Realtime Database lưu trữ tin nhắn và trạng thái người dùng (online/offline), đồng bộ hóa ngay lập tức khi có tin nhắn mới.</a:t>
            </a:r>
          </a:p>
          <a:p>
            <a:pPr marL="647694" lvl="1" indent="-323847" algn="just">
              <a:lnSpc>
                <a:spcPts val="4889"/>
              </a:lnSpc>
              <a:buFont typeface="Arial"/>
              <a:buChar char="•"/>
            </a:pPr>
            <a:r>
              <a:rPr lang="en-US" sz="2999" spc="14">
                <a:solidFill>
                  <a:srgbClr val="000000"/>
                </a:solidFill>
                <a:latin typeface="Asap"/>
                <a:ea typeface="Asap"/>
                <a:cs typeface="Asap"/>
                <a:sym typeface="Asap"/>
              </a:rPr>
              <a:t>Firestore quản lý danh sách liên hệ, nhóm chat với truy vấn phức tạp (ví dụ: tìm tin nhắn theo từ khóa).</a:t>
            </a:r>
          </a:p>
          <a:p>
            <a:pPr algn="just">
              <a:lnSpc>
                <a:spcPts val="4889"/>
              </a:lnSpc>
            </a:pPr>
            <a:r>
              <a:rPr lang="en-US" sz="2999" spc="14">
                <a:solidFill>
                  <a:srgbClr val="000000"/>
                </a:solidFill>
                <a:latin typeface="Asap"/>
                <a:ea typeface="Asap"/>
                <a:cs typeface="Asap"/>
                <a:sym typeface="Asap"/>
              </a:rPr>
              <a:t>Lợi ích: Tốc độ nhanh, trải nghiệm người dùng mượt mà, không cần máy chủ trung gian.</a:t>
            </a:r>
          </a:p>
        </p:txBody>
      </p:sp>
      <p:sp>
        <p:nvSpPr>
          <p:cNvPr id="7" name="Freeform 7"/>
          <p:cNvSpPr/>
          <p:nvPr/>
        </p:nvSpPr>
        <p:spPr>
          <a:xfrm>
            <a:off x="12717369" y="6246406"/>
            <a:ext cx="4920190" cy="2755306"/>
          </a:xfrm>
          <a:custGeom>
            <a:avLst/>
            <a:gdLst/>
            <a:ahLst/>
            <a:cxnLst/>
            <a:rect l="l" t="t" r="r" b="b"/>
            <a:pathLst>
              <a:path w="4920190" h="2755306">
                <a:moveTo>
                  <a:pt x="0" y="0"/>
                </a:moveTo>
                <a:lnTo>
                  <a:pt x="4920190" y="0"/>
                </a:lnTo>
                <a:lnTo>
                  <a:pt x="4920190" y="2755307"/>
                </a:lnTo>
                <a:lnTo>
                  <a:pt x="0" y="2755307"/>
                </a:lnTo>
                <a:lnTo>
                  <a:pt x="0" y="0"/>
                </a:lnTo>
                <a:close/>
              </a:path>
            </a:pathLst>
          </a:custGeom>
          <a:blipFill>
            <a:blip r:embed="rId4"/>
            <a:stretch>
              <a:fillRect/>
            </a:stretch>
          </a:blipFill>
        </p:spPr>
        <p:txBody>
          <a:bodyPr/>
          <a:lstStyle/>
          <a:p>
            <a:endParaRPr lang="en-US"/>
          </a:p>
        </p:txBody>
      </p:sp>
      <p:sp>
        <p:nvSpPr>
          <p:cNvPr id="8" name="Freeform 8"/>
          <p:cNvSpPr/>
          <p:nvPr/>
        </p:nvSpPr>
        <p:spPr>
          <a:xfrm rot="534000">
            <a:off x="15550631" y="3902464"/>
            <a:ext cx="1920330" cy="1920330"/>
          </a:xfrm>
          <a:custGeom>
            <a:avLst/>
            <a:gdLst/>
            <a:ahLst/>
            <a:cxnLst/>
            <a:rect l="l" t="t" r="r" b="b"/>
            <a:pathLst>
              <a:path w="1920330" h="1920330">
                <a:moveTo>
                  <a:pt x="0" y="260001"/>
                </a:moveTo>
                <a:lnTo>
                  <a:pt x="1660329" y="0"/>
                </a:lnTo>
                <a:lnTo>
                  <a:pt x="1920330" y="1660329"/>
                </a:lnTo>
                <a:lnTo>
                  <a:pt x="260001" y="1920330"/>
                </a:lnTo>
                <a:lnTo>
                  <a:pt x="0" y="260001"/>
                </a:lnTo>
                <a:close/>
              </a:path>
            </a:pathLst>
          </a:custGeom>
          <a:blipFill>
            <a:blip r:embed="rId5"/>
            <a:stretch>
              <a:fillRect l="-11879" t="-11879" r="-11879" b="-11879"/>
            </a:stretch>
          </a:blipFill>
        </p:spPr>
        <p:txBody>
          <a:bodyPr/>
          <a:lstStyle/>
          <a:p>
            <a:endParaRPr lang="en-US"/>
          </a:p>
        </p:txBody>
      </p:sp>
      <p:sp>
        <p:nvSpPr>
          <p:cNvPr id="9" name="Freeform 9"/>
          <p:cNvSpPr/>
          <p:nvPr/>
        </p:nvSpPr>
        <p:spPr>
          <a:xfrm rot="-618000">
            <a:off x="12815994" y="2883969"/>
            <a:ext cx="2271843" cy="2276756"/>
          </a:xfrm>
          <a:custGeom>
            <a:avLst/>
            <a:gdLst/>
            <a:ahLst/>
            <a:cxnLst/>
            <a:rect l="l" t="t" r="r" b="b"/>
            <a:pathLst>
              <a:path w="2271843" h="2276756">
                <a:moveTo>
                  <a:pt x="350295" y="0"/>
                </a:moveTo>
                <a:lnTo>
                  <a:pt x="2271842" y="349205"/>
                </a:lnTo>
                <a:lnTo>
                  <a:pt x="1921547" y="2276756"/>
                </a:lnTo>
                <a:lnTo>
                  <a:pt x="0" y="1927552"/>
                </a:lnTo>
                <a:lnTo>
                  <a:pt x="350295" y="0"/>
                </a:lnTo>
                <a:close/>
              </a:path>
            </a:pathLst>
          </a:custGeom>
          <a:blipFill>
            <a:blip r:embed="rId6"/>
            <a:stretch>
              <a:fillRect l="-10845" t="-10904" r="-10845" b="-10904"/>
            </a:stretch>
          </a:blipFill>
        </p:spPr>
        <p:txBody>
          <a:bodyPr/>
          <a:lstStyle/>
          <a:p>
            <a:endParaRPr lang="en-US"/>
          </a:p>
        </p:txBody>
      </p:sp>
      <p:sp>
        <p:nvSpPr>
          <p:cNvPr id="10" name="Freeform 10"/>
          <p:cNvSpPr/>
          <p:nvPr/>
        </p:nvSpPr>
        <p:spPr>
          <a:xfrm>
            <a:off x="15480788" y="1560687"/>
            <a:ext cx="1623690" cy="1623690"/>
          </a:xfrm>
          <a:custGeom>
            <a:avLst/>
            <a:gdLst/>
            <a:ahLst/>
            <a:cxnLst/>
            <a:rect l="l" t="t" r="r" b="b"/>
            <a:pathLst>
              <a:path w="1623690" h="1623690">
                <a:moveTo>
                  <a:pt x="0" y="0"/>
                </a:moveTo>
                <a:lnTo>
                  <a:pt x="1623691" y="0"/>
                </a:lnTo>
                <a:lnTo>
                  <a:pt x="1623691" y="1623690"/>
                </a:lnTo>
                <a:lnTo>
                  <a:pt x="0" y="1623690"/>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028700" y="396239"/>
            <a:ext cx="14929929"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4. Ứng dụng thực tế của Firebase NoSQL (Firestore/Realtime Database)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Freeform 6"/>
          <p:cNvSpPr/>
          <p:nvPr/>
        </p:nvSpPr>
        <p:spPr>
          <a:xfrm>
            <a:off x="10637070" y="4704200"/>
            <a:ext cx="7137565" cy="4202241"/>
          </a:xfrm>
          <a:custGeom>
            <a:avLst/>
            <a:gdLst/>
            <a:ahLst/>
            <a:cxnLst/>
            <a:rect l="l" t="t" r="r" b="b"/>
            <a:pathLst>
              <a:path w="7137565" h="4202241">
                <a:moveTo>
                  <a:pt x="0" y="0"/>
                </a:moveTo>
                <a:lnTo>
                  <a:pt x="7137565" y="0"/>
                </a:lnTo>
                <a:lnTo>
                  <a:pt x="7137565" y="4202242"/>
                </a:lnTo>
                <a:lnTo>
                  <a:pt x="0" y="4202242"/>
                </a:lnTo>
                <a:lnTo>
                  <a:pt x="0" y="0"/>
                </a:lnTo>
                <a:close/>
              </a:path>
            </a:pathLst>
          </a:custGeom>
          <a:blipFill>
            <a:blip r:embed="rId4"/>
            <a:stretch>
              <a:fillRect/>
            </a:stretch>
          </a:blipFill>
        </p:spPr>
        <p:txBody>
          <a:bodyPr/>
          <a:lstStyle/>
          <a:p>
            <a:endParaRPr lang="en-US"/>
          </a:p>
        </p:txBody>
      </p:sp>
      <p:sp>
        <p:nvSpPr>
          <p:cNvPr id="7" name="Freeform 7"/>
          <p:cNvSpPr/>
          <p:nvPr/>
        </p:nvSpPr>
        <p:spPr>
          <a:xfrm>
            <a:off x="12153797" y="2875733"/>
            <a:ext cx="1828468" cy="1828468"/>
          </a:xfrm>
          <a:custGeom>
            <a:avLst/>
            <a:gdLst/>
            <a:ahLst/>
            <a:cxnLst/>
            <a:rect l="l" t="t" r="r" b="b"/>
            <a:pathLst>
              <a:path w="1828468" h="1828468">
                <a:moveTo>
                  <a:pt x="0" y="0"/>
                </a:moveTo>
                <a:lnTo>
                  <a:pt x="1828468" y="0"/>
                </a:lnTo>
                <a:lnTo>
                  <a:pt x="1828468" y="1828467"/>
                </a:lnTo>
                <a:lnTo>
                  <a:pt x="0" y="1828467"/>
                </a:lnTo>
                <a:lnTo>
                  <a:pt x="0" y="0"/>
                </a:lnTo>
                <a:close/>
              </a:path>
            </a:pathLst>
          </a:custGeom>
          <a:blipFill>
            <a:blip r:embed="rId5"/>
            <a:stretch>
              <a:fillRect/>
            </a:stretch>
          </a:blipFill>
        </p:spPr>
        <p:txBody>
          <a:bodyPr/>
          <a:lstStyle/>
          <a:p>
            <a:endParaRPr lang="en-US"/>
          </a:p>
        </p:txBody>
      </p:sp>
      <p:sp>
        <p:nvSpPr>
          <p:cNvPr id="8" name="Freeform 8"/>
          <p:cNvSpPr/>
          <p:nvPr/>
        </p:nvSpPr>
        <p:spPr>
          <a:xfrm>
            <a:off x="15683391" y="3030492"/>
            <a:ext cx="1273658" cy="1273658"/>
          </a:xfrm>
          <a:custGeom>
            <a:avLst/>
            <a:gdLst/>
            <a:ahLst/>
            <a:cxnLst/>
            <a:rect l="l" t="t" r="r" b="b"/>
            <a:pathLst>
              <a:path w="1273658" h="1273658">
                <a:moveTo>
                  <a:pt x="0" y="0"/>
                </a:moveTo>
                <a:lnTo>
                  <a:pt x="1273658" y="0"/>
                </a:lnTo>
                <a:lnTo>
                  <a:pt x="1273658" y="1273658"/>
                </a:lnTo>
                <a:lnTo>
                  <a:pt x="0" y="1273658"/>
                </a:lnTo>
                <a:lnTo>
                  <a:pt x="0" y="0"/>
                </a:lnTo>
                <a:close/>
              </a:path>
            </a:pathLst>
          </a:custGeom>
          <a:blipFill>
            <a:blip r:embed="rId6"/>
            <a:stretch>
              <a:fillRect/>
            </a:stretch>
          </a:blipFill>
        </p:spPr>
        <p:txBody>
          <a:bodyPr/>
          <a:lstStyle/>
          <a:p>
            <a:endParaRPr lang="en-US"/>
          </a:p>
        </p:txBody>
      </p:sp>
      <p:sp>
        <p:nvSpPr>
          <p:cNvPr id="9" name="Freeform 9"/>
          <p:cNvSpPr/>
          <p:nvPr/>
        </p:nvSpPr>
        <p:spPr>
          <a:xfrm>
            <a:off x="13268811" y="1273439"/>
            <a:ext cx="2414581" cy="1357554"/>
          </a:xfrm>
          <a:custGeom>
            <a:avLst/>
            <a:gdLst/>
            <a:ahLst/>
            <a:cxnLst/>
            <a:rect l="l" t="t" r="r" b="b"/>
            <a:pathLst>
              <a:path w="2414581" h="1357554">
                <a:moveTo>
                  <a:pt x="0" y="0"/>
                </a:moveTo>
                <a:lnTo>
                  <a:pt x="2414580" y="0"/>
                </a:lnTo>
                <a:lnTo>
                  <a:pt x="2414580" y="1357554"/>
                </a:lnTo>
                <a:lnTo>
                  <a:pt x="0" y="1357554"/>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028700" y="1720214"/>
            <a:ext cx="9423971" cy="6770372"/>
          </a:xfrm>
          <a:prstGeom prst="rect">
            <a:avLst/>
          </a:prstGeom>
        </p:spPr>
        <p:txBody>
          <a:bodyPr lIns="0" tIns="0" rIns="0" bIns="0" rtlCol="0" anchor="t">
            <a:spAutoFit/>
          </a:bodyPr>
          <a:lstStyle/>
          <a:p>
            <a:pPr algn="just">
              <a:lnSpc>
                <a:spcPts val="4889"/>
              </a:lnSpc>
            </a:pPr>
            <a:r>
              <a:rPr lang="en-US" sz="2999" spc="14">
                <a:solidFill>
                  <a:srgbClr val="000000"/>
                </a:solidFill>
                <a:latin typeface="Asap"/>
                <a:ea typeface="Asap"/>
                <a:cs typeface="Asap"/>
                <a:sym typeface="Asap"/>
              </a:rPr>
              <a:t>b. Ứng dụng thương mại điện tử</a:t>
            </a:r>
          </a:p>
          <a:p>
            <a:pPr marL="647694" lvl="1" indent="-323847" algn="just">
              <a:lnSpc>
                <a:spcPts val="4889"/>
              </a:lnSpc>
              <a:buFont typeface="Arial"/>
              <a:buChar char="•"/>
            </a:pPr>
            <a:r>
              <a:rPr lang="en-US" sz="2999" spc="14">
                <a:solidFill>
                  <a:srgbClr val="000000"/>
                </a:solidFill>
                <a:latin typeface="Asap"/>
                <a:ea typeface="Asap"/>
                <a:cs typeface="Asap"/>
                <a:sym typeface="Asap"/>
              </a:rPr>
              <a:t>Ví dụ: Ứng dụng bán hàng như Shopee, Lazada (phiên bản mô phỏng).</a:t>
            </a:r>
          </a:p>
          <a:p>
            <a:pPr marL="647694" lvl="1" indent="-323847" algn="just">
              <a:lnSpc>
                <a:spcPts val="4889"/>
              </a:lnSpc>
              <a:buFont typeface="Arial"/>
              <a:buChar char="•"/>
            </a:pPr>
            <a:r>
              <a:rPr lang="en-US" sz="2999" spc="14">
                <a:solidFill>
                  <a:srgbClr val="000000"/>
                </a:solidFill>
                <a:latin typeface="Asap"/>
                <a:ea typeface="Asap"/>
                <a:cs typeface="Asap"/>
                <a:sym typeface="Asap"/>
              </a:rPr>
              <a:t>Cách áp dụng:</a:t>
            </a:r>
          </a:p>
          <a:p>
            <a:pPr marL="1295387" lvl="2" indent="-431796" algn="just">
              <a:lnSpc>
                <a:spcPts val="4889"/>
              </a:lnSpc>
              <a:buFont typeface="Arial"/>
              <a:buChar char="⚬"/>
            </a:pPr>
            <a:r>
              <a:rPr lang="en-US" sz="2999" spc="14">
                <a:solidFill>
                  <a:srgbClr val="000000"/>
                </a:solidFill>
                <a:latin typeface="Asap"/>
                <a:ea typeface="Asap"/>
                <a:cs typeface="Asap"/>
                <a:sym typeface="Asap"/>
              </a:rPr>
              <a:t>Firestore lưu trữ danh mục sản phẩm, giỏ hàng, lịch sử giao dịch dưới dạng tài liệu riêng biệt.</a:t>
            </a:r>
          </a:p>
          <a:p>
            <a:pPr marL="1295387" lvl="2" indent="-431796" algn="just">
              <a:lnSpc>
                <a:spcPts val="4889"/>
              </a:lnSpc>
              <a:buFont typeface="Arial"/>
              <a:buChar char="⚬"/>
            </a:pPr>
            <a:r>
              <a:rPr lang="en-US" sz="2999" spc="14">
                <a:solidFill>
                  <a:srgbClr val="000000"/>
                </a:solidFill>
                <a:latin typeface="Asap"/>
                <a:ea typeface="Asap"/>
                <a:cs typeface="Asap"/>
                <a:sym typeface="Asap"/>
              </a:rPr>
              <a:t>Realtime Database cập nhật số lượng hàng tồn kho theo thời gian thực khi có đơn hàng mới.</a:t>
            </a:r>
          </a:p>
          <a:p>
            <a:pPr algn="just">
              <a:lnSpc>
                <a:spcPts val="4889"/>
              </a:lnSpc>
            </a:pPr>
            <a:r>
              <a:rPr lang="en-US" sz="2999" spc="14">
                <a:solidFill>
                  <a:srgbClr val="000000"/>
                </a:solidFill>
                <a:latin typeface="Asap"/>
                <a:ea typeface="Asap"/>
                <a:cs typeface="Asap"/>
                <a:sym typeface="Asap"/>
              </a:rPr>
              <a:t>Lợi ích: Dễ dàng mở rộng khi lượng người dùng tăng, truy vấn dữ liệu nhanh chóng.</a:t>
            </a:r>
          </a:p>
          <a:p>
            <a:pPr algn="just">
              <a:lnSpc>
                <a:spcPts val="4889"/>
              </a:lnSpc>
            </a:pPr>
            <a:endParaRPr lang="en-US" sz="2999" spc="14">
              <a:solidFill>
                <a:srgbClr val="000000"/>
              </a:solidFill>
              <a:latin typeface="Asap"/>
              <a:ea typeface="Asap"/>
              <a:cs typeface="Asap"/>
              <a:sym typeface="Asap"/>
            </a:endParaRPr>
          </a:p>
        </p:txBody>
      </p:sp>
      <p:sp>
        <p:nvSpPr>
          <p:cNvPr id="11" name="TextBox 11"/>
          <p:cNvSpPr txBox="1"/>
          <p:nvPr/>
        </p:nvSpPr>
        <p:spPr>
          <a:xfrm>
            <a:off x="1028700" y="396239"/>
            <a:ext cx="14929929"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4. Ứng dụng thực tế của Firebase NoSQL (Firestore/Realtime Database)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4">
            <a:extLst>
              <a:ext uri="{FF2B5EF4-FFF2-40B4-BE49-F238E27FC236}">
                <a16:creationId xmlns:a16="http://schemas.microsoft.com/office/drawing/2014/main" id="{9408A204-53AA-4E61-AE37-1BE765B7DD80}"/>
              </a:ext>
            </a:extLst>
          </p:cNvPr>
          <p:cNvSpPr/>
          <p:nvPr/>
        </p:nvSpPr>
        <p:spPr>
          <a:xfrm rot="10800000">
            <a:off x="1151739" y="3050170"/>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vi-VN" dirty="0"/>
          </a:p>
        </p:txBody>
      </p:sp>
      <p:sp>
        <p:nvSpPr>
          <p:cNvPr id="5" name="TextBox 5"/>
          <p:cNvSpPr txBox="1"/>
          <p:nvPr/>
        </p:nvSpPr>
        <p:spPr>
          <a:xfrm>
            <a:off x="2789688" y="3325774"/>
            <a:ext cx="11126475" cy="43576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A. </a:t>
            </a:r>
            <a:r>
              <a:rPr lang="en-US" sz="2825" b="1" spc="84" dirty="0" err="1">
                <a:solidFill>
                  <a:srgbClr val="FFFFFF"/>
                </a:solidFill>
                <a:latin typeface="Asap Semi-Bold"/>
                <a:ea typeface="Asap Semi-Bold"/>
                <a:cs typeface="Asap Semi-Bold"/>
                <a:sym typeface="Asap Semi-Bold"/>
              </a:rPr>
              <a:t>Bảng</a:t>
            </a:r>
            <a:r>
              <a:rPr lang="en-US" sz="2825" b="1" spc="84" dirty="0">
                <a:solidFill>
                  <a:srgbClr val="FFFFFF"/>
                </a:solidFill>
                <a:latin typeface="Asap Semi-Bold"/>
                <a:ea typeface="Asap Semi-Bold"/>
                <a:cs typeface="Asap Semi-Bold"/>
                <a:sym typeface="Asap Semi-Bold"/>
              </a:rPr>
              <a:t> (Tables) </a:t>
            </a:r>
            <a:r>
              <a:rPr lang="en-US" sz="2825" b="1" spc="84" dirty="0" err="1">
                <a:solidFill>
                  <a:srgbClr val="FFFFFF"/>
                </a:solidFill>
                <a:latin typeface="Asap Semi-Bold"/>
                <a:ea typeface="Asap Semi-Bold"/>
                <a:cs typeface="Asap Semi-Bold"/>
                <a:sym typeface="Asap Semi-Bold"/>
              </a:rPr>
              <a:t>và</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Hàng</a:t>
            </a:r>
            <a:r>
              <a:rPr lang="en-US" sz="2825" b="1" spc="84" dirty="0">
                <a:solidFill>
                  <a:srgbClr val="FFFFFF"/>
                </a:solidFill>
                <a:latin typeface="Asap Semi-Bold"/>
                <a:ea typeface="Asap Semi-Bold"/>
                <a:cs typeface="Asap Semi-Bold"/>
                <a:sym typeface="Asap Semi-Bold"/>
              </a:rPr>
              <a:t> (Rows) </a:t>
            </a:r>
          </a:p>
        </p:txBody>
      </p:sp>
      <p:sp>
        <p:nvSpPr>
          <p:cNvPr id="14" name="TextBox 14"/>
          <p:cNvSpPr txBox="1"/>
          <p:nvPr/>
        </p:nvSpPr>
        <p:spPr>
          <a:xfrm>
            <a:off x="3553346" y="523557"/>
            <a:ext cx="11181309" cy="1076960"/>
          </a:xfrm>
          <a:prstGeom prst="rect">
            <a:avLst/>
          </a:prstGeom>
        </p:spPr>
        <p:txBody>
          <a:bodyPr lIns="0" tIns="0" rIns="0" bIns="0" rtlCol="0" anchor="t">
            <a:spAutoFit/>
          </a:bodyPr>
          <a:lstStyle/>
          <a:p>
            <a:pPr marL="0" lvl="0" indent="0" algn="ctr">
              <a:lnSpc>
                <a:spcPts val="8305"/>
              </a:lnSpc>
              <a:spcBef>
                <a:spcPct val="0"/>
              </a:spcBef>
            </a:pPr>
            <a:r>
              <a:rPr lang="en-US" sz="7550" b="1">
                <a:solidFill>
                  <a:srgbClr val="1836B2"/>
                </a:solidFill>
                <a:latin typeface="Asap Semi-Bold"/>
                <a:ea typeface="Asap Semi-Bold"/>
                <a:cs typeface="Asap Semi-Bold"/>
                <a:sym typeface="Asap Semi-Bold"/>
              </a:rPr>
              <a:t>Trắc nghiệm ôn tập</a:t>
            </a:r>
          </a:p>
        </p:txBody>
      </p:sp>
      <p:sp>
        <p:nvSpPr>
          <p:cNvPr id="15" name="AutoShape 15"/>
          <p:cNvSpPr/>
          <p:nvPr/>
        </p:nvSpPr>
        <p:spPr>
          <a:xfrm>
            <a:off x="1" y="9654539"/>
            <a:ext cx="18288000" cy="632461"/>
          </a:xfrm>
          <a:prstGeom prst="rect">
            <a:avLst/>
          </a:prstGeom>
          <a:solidFill>
            <a:srgbClr val="1836B2"/>
          </a:solidFill>
        </p:spPr>
        <p:txBody>
          <a:bodyPr/>
          <a:lstStyle/>
          <a:p>
            <a:endParaRPr lang="en-US"/>
          </a:p>
        </p:txBody>
      </p:sp>
      <p:sp>
        <p:nvSpPr>
          <p:cNvPr id="16" name="TextBox 16"/>
          <p:cNvSpPr txBox="1"/>
          <p:nvPr/>
        </p:nvSpPr>
        <p:spPr>
          <a:xfrm>
            <a:off x="1151739" y="1829733"/>
            <a:ext cx="14492734" cy="632461"/>
          </a:xfrm>
          <a:prstGeom prst="rect">
            <a:avLst/>
          </a:prstGeom>
        </p:spPr>
        <p:txBody>
          <a:bodyPr lIns="0" tIns="0" rIns="0" bIns="0" rtlCol="0" anchor="t">
            <a:spAutoFit/>
          </a:bodyPr>
          <a:lstStyle/>
          <a:p>
            <a:pPr algn="ctr">
              <a:lnSpc>
                <a:spcPts val="5039"/>
              </a:lnSpc>
              <a:spcBef>
                <a:spcPct val="0"/>
              </a:spcBef>
            </a:pPr>
            <a:r>
              <a:rPr lang="en-US" sz="3599" b="1" spc="17">
                <a:solidFill>
                  <a:srgbClr val="000000"/>
                </a:solidFill>
                <a:latin typeface="Asap Bold"/>
                <a:ea typeface="Asap Bold"/>
                <a:cs typeface="Asap Bold"/>
                <a:sym typeface="Asap Bold"/>
              </a:rPr>
              <a:t>Câu 1: Trong Firebase Firestore, dữ liệu được lưu trữ theo cấu trúc nào? </a:t>
            </a:r>
          </a:p>
        </p:txBody>
      </p:sp>
      <p:sp>
        <p:nvSpPr>
          <p:cNvPr id="23" name="Freeform 5">
            <a:extLst>
              <a:ext uri="{FF2B5EF4-FFF2-40B4-BE49-F238E27FC236}">
                <a16:creationId xmlns:a16="http://schemas.microsoft.com/office/drawing/2014/main" id="{5B9B038B-17E1-4FE4-B1BD-27B074E35765}"/>
              </a:ext>
            </a:extLst>
          </p:cNvPr>
          <p:cNvSpPr/>
          <p:nvPr/>
        </p:nvSpPr>
        <p:spPr>
          <a:xfrm rot="10800000">
            <a:off x="1151739" y="4625125"/>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vi-VN" dirty="0"/>
          </a:p>
        </p:txBody>
      </p:sp>
      <p:sp>
        <p:nvSpPr>
          <p:cNvPr id="9" name="TextBox 9"/>
          <p:cNvSpPr txBox="1"/>
          <p:nvPr/>
        </p:nvSpPr>
        <p:spPr>
          <a:xfrm>
            <a:off x="2789688" y="4927378"/>
            <a:ext cx="11126474" cy="43576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B. </a:t>
            </a:r>
            <a:r>
              <a:rPr lang="en-US" sz="2825" b="1" spc="84" dirty="0" err="1">
                <a:solidFill>
                  <a:srgbClr val="FFFFFF"/>
                </a:solidFill>
                <a:latin typeface="Asap Semi-Bold"/>
                <a:ea typeface="Asap Semi-Bold"/>
                <a:cs typeface="Asap Semi-Bold"/>
                <a:sym typeface="Asap Semi-Bold"/>
              </a:rPr>
              <a:t>Bộ</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sưu</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tập</a:t>
            </a:r>
            <a:r>
              <a:rPr lang="en-US" sz="2825" b="1" spc="84" dirty="0">
                <a:solidFill>
                  <a:srgbClr val="FFFFFF"/>
                </a:solidFill>
                <a:latin typeface="Asap Semi-Bold"/>
                <a:ea typeface="Asap Semi-Bold"/>
                <a:cs typeface="Asap Semi-Bold"/>
                <a:sym typeface="Asap Semi-Bold"/>
              </a:rPr>
              <a:t> (Collections) </a:t>
            </a:r>
            <a:r>
              <a:rPr lang="en-US" sz="2825" b="1" spc="84" dirty="0" err="1">
                <a:solidFill>
                  <a:srgbClr val="FFFFFF"/>
                </a:solidFill>
                <a:latin typeface="Asap Semi-Bold"/>
                <a:ea typeface="Asap Semi-Bold"/>
                <a:cs typeface="Asap Semi-Bold"/>
                <a:sym typeface="Asap Semi-Bold"/>
              </a:rPr>
              <a:t>và</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Tài</a:t>
            </a:r>
            <a:r>
              <a:rPr lang="en-US" sz="2825" b="1" spc="84" dirty="0">
                <a:solidFill>
                  <a:srgbClr val="FFFFFF"/>
                </a:solidFill>
                <a:latin typeface="Asap Semi-Bold"/>
                <a:ea typeface="Asap Semi-Bold"/>
                <a:cs typeface="Asap Semi-Bold"/>
                <a:sym typeface="Asap Semi-Bold"/>
              </a:rPr>
              <a:t> </a:t>
            </a:r>
            <a:r>
              <a:rPr lang="en-US" sz="2825" b="1" spc="84" dirty="0" err="1">
                <a:solidFill>
                  <a:srgbClr val="FFFFFF"/>
                </a:solidFill>
                <a:latin typeface="Asap Semi-Bold"/>
                <a:ea typeface="Asap Semi-Bold"/>
                <a:cs typeface="Asap Semi-Bold"/>
                <a:sym typeface="Asap Semi-Bold"/>
              </a:rPr>
              <a:t>liệu</a:t>
            </a:r>
            <a:r>
              <a:rPr lang="en-US" sz="2825" b="1" spc="84" dirty="0">
                <a:solidFill>
                  <a:srgbClr val="FFFFFF"/>
                </a:solidFill>
                <a:latin typeface="Asap Semi-Bold"/>
                <a:ea typeface="Asap Semi-Bold"/>
                <a:cs typeface="Asap Semi-Bold"/>
                <a:sym typeface="Asap Semi-Bold"/>
              </a:rPr>
              <a:t> (Documents) </a:t>
            </a:r>
          </a:p>
        </p:txBody>
      </p:sp>
      <p:sp>
        <p:nvSpPr>
          <p:cNvPr id="24" name="Freeform 6">
            <a:extLst>
              <a:ext uri="{FF2B5EF4-FFF2-40B4-BE49-F238E27FC236}">
                <a16:creationId xmlns:a16="http://schemas.microsoft.com/office/drawing/2014/main" id="{0FA7C0CD-772C-4873-B0B6-4C253EA9076A}"/>
              </a:ext>
            </a:extLst>
          </p:cNvPr>
          <p:cNvSpPr/>
          <p:nvPr/>
        </p:nvSpPr>
        <p:spPr>
          <a:xfrm rot="10800000">
            <a:off x="1151739" y="6192391"/>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en-US"/>
          </a:p>
        </p:txBody>
      </p:sp>
      <p:sp>
        <p:nvSpPr>
          <p:cNvPr id="13" name="TextBox 13"/>
          <p:cNvSpPr txBox="1"/>
          <p:nvPr/>
        </p:nvSpPr>
        <p:spPr>
          <a:xfrm>
            <a:off x="2789687" y="6523392"/>
            <a:ext cx="11126474" cy="435769"/>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C. </a:t>
            </a:r>
            <a:r>
              <a:rPr lang="en-US" sz="2829" b="1" spc="84" dirty="0" err="1">
                <a:solidFill>
                  <a:srgbClr val="FFFFFF"/>
                </a:solidFill>
                <a:latin typeface="Asap Semi-Bold"/>
                <a:ea typeface="Asap Semi-Bold"/>
                <a:cs typeface="Asap Semi-Bold"/>
                <a:sym typeface="Asap Semi-Bold"/>
              </a:rPr>
              <a:t>Chìa</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khóa</a:t>
            </a:r>
            <a:r>
              <a:rPr lang="en-US" sz="2829" b="1" spc="84" dirty="0">
                <a:solidFill>
                  <a:srgbClr val="FFFFFF"/>
                </a:solidFill>
                <a:latin typeface="Asap Semi-Bold"/>
                <a:ea typeface="Asap Semi-Bold"/>
                <a:cs typeface="Asap Semi-Bold"/>
                <a:sym typeface="Asap Semi-Bold"/>
              </a:rPr>
              <a:t> (Keys) </a:t>
            </a:r>
            <a:r>
              <a:rPr lang="en-US" sz="2829" b="1" spc="84" dirty="0" err="1">
                <a:solidFill>
                  <a:srgbClr val="FFFFFF"/>
                </a:solidFill>
                <a:latin typeface="Asap Semi-Bold"/>
                <a:ea typeface="Asap Semi-Bold"/>
                <a:cs typeface="Asap Semi-Bold"/>
                <a:sym typeface="Asap Semi-Bold"/>
              </a:rPr>
              <a:t>và</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Giá</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trị</a:t>
            </a:r>
            <a:r>
              <a:rPr lang="en-US" sz="2829" b="1" spc="84" dirty="0">
                <a:solidFill>
                  <a:srgbClr val="FFFFFF"/>
                </a:solidFill>
                <a:latin typeface="Asap Semi-Bold"/>
                <a:ea typeface="Asap Semi-Bold"/>
                <a:cs typeface="Asap Semi-Bold"/>
                <a:sym typeface="Asap Semi-Bold"/>
              </a:rPr>
              <a:t> (Values) </a:t>
            </a:r>
          </a:p>
        </p:txBody>
      </p:sp>
      <p:sp>
        <p:nvSpPr>
          <p:cNvPr id="25" name="Freeform 7">
            <a:extLst>
              <a:ext uri="{FF2B5EF4-FFF2-40B4-BE49-F238E27FC236}">
                <a16:creationId xmlns:a16="http://schemas.microsoft.com/office/drawing/2014/main" id="{9B64C945-6C41-47EB-831B-7304019C3B3D}"/>
              </a:ext>
            </a:extLst>
          </p:cNvPr>
          <p:cNvSpPr/>
          <p:nvPr/>
        </p:nvSpPr>
        <p:spPr>
          <a:xfrm rot="10800000">
            <a:off x="1151739" y="7765987"/>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chemeClr val="accent1">
              <a:lumMod val="75000"/>
            </a:schemeClr>
          </a:solidFill>
        </p:spPr>
        <p:txBody>
          <a:bodyPr/>
          <a:lstStyle/>
          <a:p>
            <a:endParaRPr lang="en-US"/>
          </a:p>
        </p:txBody>
      </p:sp>
      <p:sp>
        <p:nvSpPr>
          <p:cNvPr id="20" name="TextBox 20"/>
          <p:cNvSpPr txBox="1"/>
          <p:nvPr/>
        </p:nvSpPr>
        <p:spPr>
          <a:xfrm>
            <a:off x="2789687" y="8064977"/>
            <a:ext cx="11126474" cy="435769"/>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D. </a:t>
            </a:r>
            <a:r>
              <a:rPr lang="en-US" sz="2829" b="1" spc="84" dirty="0" err="1">
                <a:solidFill>
                  <a:srgbClr val="FFFFFF"/>
                </a:solidFill>
                <a:latin typeface="Asap Semi-Bold"/>
                <a:ea typeface="Asap Semi-Bold"/>
                <a:cs typeface="Asap Semi-Bold"/>
                <a:sym typeface="Asap Semi-Bold"/>
              </a:rPr>
              <a:t>Tệp</a:t>
            </a:r>
            <a:r>
              <a:rPr lang="en-US" sz="2829" b="1" spc="84" dirty="0">
                <a:solidFill>
                  <a:srgbClr val="FFFFFF"/>
                </a:solidFill>
                <a:latin typeface="Asap Semi-Bold"/>
                <a:ea typeface="Asap Semi-Bold"/>
                <a:cs typeface="Asap Semi-Bold"/>
                <a:sym typeface="Asap Semi-Bold"/>
              </a:rPr>
              <a:t> (Files) </a:t>
            </a:r>
            <a:r>
              <a:rPr lang="en-US" sz="2829" b="1" spc="84" dirty="0" err="1">
                <a:solidFill>
                  <a:srgbClr val="FFFFFF"/>
                </a:solidFill>
                <a:latin typeface="Asap Semi-Bold"/>
                <a:ea typeface="Asap Semi-Bold"/>
                <a:cs typeface="Asap Semi-Bold"/>
                <a:sym typeface="Asap Semi-Bold"/>
              </a:rPr>
              <a:t>và</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Thư</a:t>
            </a:r>
            <a:r>
              <a:rPr lang="en-US" sz="2829" b="1" spc="84" dirty="0">
                <a:solidFill>
                  <a:srgbClr val="FFFFFF"/>
                </a:solidFill>
                <a:latin typeface="Asap Semi-Bold"/>
                <a:ea typeface="Asap Semi-Bold"/>
                <a:cs typeface="Asap Semi-Bold"/>
                <a:sym typeface="Asap Semi-Bold"/>
              </a:rPr>
              <a:t> </a:t>
            </a:r>
            <a:r>
              <a:rPr lang="en-US" sz="2829" b="1" spc="84" dirty="0" err="1">
                <a:solidFill>
                  <a:srgbClr val="FFFFFF"/>
                </a:solidFill>
                <a:latin typeface="Asap Semi-Bold"/>
                <a:ea typeface="Asap Semi-Bold"/>
                <a:cs typeface="Asap Semi-Bold"/>
                <a:sym typeface="Asap Semi-Bold"/>
              </a:rPr>
              <a:t>mục</a:t>
            </a:r>
            <a:r>
              <a:rPr lang="en-US" sz="2829" b="1" spc="84" dirty="0">
                <a:solidFill>
                  <a:srgbClr val="FFFFFF"/>
                </a:solidFill>
                <a:latin typeface="Asap Semi-Bold"/>
                <a:ea typeface="Asap Semi-Bold"/>
                <a:cs typeface="Asap Semi-Bold"/>
                <a:sym typeface="Asap Semi-Bold"/>
              </a:rPr>
              <a:t> (Folders)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3"/>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3"/>
                                        </p:tgtEl>
                                        <p:attrNameLst>
                                          <p:attrName>fillcolor</p:attrName>
                                        </p:attrNameLst>
                                      </p:cBhvr>
                                      <p:to>
                                        <a:srgbClr val="1FB33B"/>
                                      </p:to>
                                    </p:animClr>
                                    <p:set>
                                      <p:cBhvr>
                                        <p:cTn id="14" dur="2000" fill="hold"/>
                                        <p:tgtEl>
                                          <p:spTgt spid="23"/>
                                        </p:tgtEl>
                                        <p:attrNameLst>
                                          <p:attrName>fill.type</p:attrName>
                                        </p:attrNameLst>
                                      </p:cBhvr>
                                      <p:to>
                                        <p:strVal val="solid"/>
                                      </p:to>
                                    </p:set>
                                    <p:set>
                                      <p:cBhvr>
                                        <p:cTn id="15" dur="2000" fill="hold"/>
                                        <p:tgtEl>
                                          <p:spTgt spid="23"/>
                                        </p:tgtEl>
                                        <p:attrNameLst>
                                          <p:attrName>fill.on</p:attrName>
                                        </p:attrNameLst>
                                      </p:cBhvr>
                                      <p:to>
                                        <p:strVal val="true"/>
                                      </p:to>
                                    </p:set>
                                  </p:childTnLst>
                                </p:cTn>
                              </p:par>
                            </p:childTnLst>
                          </p:cTn>
                        </p:par>
                      </p:childTnLst>
                    </p:cTn>
                  </p:par>
                </p:childTnLst>
              </p:cTn>
              <p:nextCondLst>
                <p:cond evt="onClick" delay="0">
                  <p:tgtEl>
                    <p:spTgt spid="23"/>
                  </p:tgtEl>
                </p:cond>
              </p:nextCondLst>
            </p:seq>
            <p:seq concurrent="1" nextAc="seek">
              <p:cTn id="16" restart="whenNotActive" fill="hold" evtFilter="cancelBubble" nodeType="interactiveSeq">
                <p:stCondLst>
                  <p:cond evt="onClick" delay="0">
                    <p:tgtEl>
                      <p:spTgt spid="24"/>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24"/>
                                        </p:tgtEl>
                                        <p:attrNameLst>
                                          <p:attrName>fillcolor</p:attrName>
                                        </p:attrNameLst>
                                      </p:cBhvr>
                                      <p:to>
                                        <a:schemeClr val="accent2"/>
                                      </p:to>
                                    </p:animClr>
                                    <p:set>
                                      <p:cBhvr>
                                        <p:cTn id="21" dur="2000" fill="hold"/>
                                        <p:tgtEl>
                                          <p:spTgt spid="24"/>
                                        </p:tgtEl>
                                        <p:attrNameLst>
                                          <p:attrName>fill.type</p:attrName>
                                        </p:attrNameLst>
                                      </p:cBhvr>
                                      <p:to>
                                        <p:strVal val="solid"/>
                                      </p:to>
                                    </p:set>
                                    <p:set>
                                      <p:cBhvr>
                                        <p:cTn id="22"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23" restart="whenNotActive" fill="hold" evtFilter="cancelBubble" nodeType="interactiveSeq">
                <p:stCondLst>
                  <p:cond evt="onClick" delay="0">
                    <p:tgtEl>
                      <p:spTgt spid="25"/>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25"/>
                                        </p:tgtEl>
                                        <p:attrNameLst>
                                          <p:attrName>fillcolor</p:attrName>
                                        </p:attrNameLst>
                                      </p:cBhvr>
                                      <p:to>
                                        <a:schemeClr val="accent2"/>
                                      </p:to>
                                    </p:animClr>
                                    <p:set>
                                      <p:cBhvr>
                                        <p:cTn id="28" dur="2000" fill="hold"/>
                                        <p:tgtEl>
                                          <p:spTgt spid="25"/>
                                        </p:tgtEl>
                                        <p:attrNameLst>
                                          <p:attrName>fill.type</p:attrName>
                                        </p:attrNameLst>
                                      </p:cBhvr>
                                      <p:to>
                                        <p:strVal val="solid"/>
                                      </p:to>
                                    </p:set>
                                    <p:set>
                                      <p:cBhvr>
                                        <p:cTn id="29" dur="2000" fill="hold"/>
                                        <p:tgtEl>
                                          <p:spTgt spid="25"/>
                                        </p:tgtEl>
                                        <p:attrNameLst>
                                          <p:attrName>fill.on</p:attrName>
                                        </p:attrNameLst>
                                      </p:cBhvr>
                                      <p:to>
                                        <p:strVal val="true"/>
                                      </p:to>
                                    </p:set>
                                  </p:childTnLst>
                                </p:cTn>
                              </p:par>
                            </p:childTnLst>
                          </p:cTn>
                        </p:par>
                      </p:childTnLst>
                    </p:cTn>
                  </p:par>
                </p:childTnLst>
              </p:cTn>
              <p:nextCondLst>
                <p:cond evt="onClick" delay="0">
                  <p:tgtEl>
                    <p:spTgt spid="2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3553346" y="523557"/>
            <a:ext cx="11181309" cy="1076960"/>
          </a:xfrm>
          <a:prstGeom prst="rect">
            <a:avLst/>
          </a:prstGeom>
        </p:spPr>
        <p:txBody>
          <a:bodyPr lIns="0" tIns="0" rIns="0" bIns="0" rtlCol="0" anchor="t">
            <a:spAutoFit/>
          </a:bodyPr>
          <a:lstStyle/>
          <a:p>
            <a:pPr marL="0" lvl="0" indent="0" algn="ctr">
              <a:lnSpc>
                <a:spcPts val="8305"/>
              </a:lnSpc>
              <a:spcBef>
                <a:spcPct val="0"/>
              </a:spcBef>
            </a:pPr>
            <a:r>
              <a:rPr lang="en-US" sz="7550" b="1">
                <a:solidFill>
                  <a:srgbClr val="1836B2"/>
                </a:solidFill>
                <a:latin typeface="Asap Semi-Bold"/>
                <a:ea typeface="Asap Semi-Bold"/>
                <a:cs typeface="Asap Semi-Bold"/>
                <a:sym typeface="Asap Semi-Bold"/>
              </a:rPr>
              <a:t>Trắc nghiệm ôn tập</a:t>
            </a:r>
          </a:p>
        </p:txBody>
      </p:sp>
      <p:sp>
        <p:nvSpPr>
          <p:cNvPr id="15" name="AutoShape 15"/>
          <p:cNvSpPr/>
          <p:nvPr/>
        </p:nvSpPr>
        <p:spPr>
          <a:xfrm>
            <a:off x="-179299" y="9763443"/>
            <a:ext cx="18646597" cy="714057"/>
          </a:xfrm>
          <a:prstGeom prst="rect">
            <a:avLst/>
          </a:prstGeom>
          <a:solidFill>
            <a:srgbClr val="1836B2"/>
          </a:solidFill>
        </p:spPr>
        <p:txBody>
          <a:bodyPr/>
          <a:lstStyle/>
          <a:p>
            <a:endParaRPr lang="en-US"/>
          </a:p>
        </p:txBody>
      </p:sp>
      <p:sp>
        <p:nvSpPr>
          <p:cNvPr id="16" name="TextBox 16"/>
          <p:cNvSpPr txBox="1"/>
          <p:nvPr/>
        </p:nvSpPr>
        <p:spPr>
          <a:xfrm>
            <a:off x="1151739" y="1826254"/>
            <a:ext cx="13400187" cy="632461"/>
          </a:xfrm>
          <a:prstGeom prst="rect">
            <a:avLst/>
          </a:prstGeom>
        </p:spPr>
        <p:txBody>
          <a:bodyPr lIns="0" tIns="0" rIns="0" bIns="0" rtlCol="0" anchor="t">
            <a:spAutoFit/>
          </a:bodyPr>
          <a:lstStyle/>
          <a:p>
            <a:pPr algn="ctr">
              <a:lnSpc>
                <a:spcPts val="5039"/>
              </a:lnSpc>
              <a:spcBef>
                <a:spcPct val="0"/>
              </a:spcBef>
            </a:pPr>
            <a:r>
              <a:rPr lang="en-US" sz="3599" b="1" spc="17">
                <a:solidFill>
                  <a:srgbClr val="000000"/>
                </a:solidFill>
                <a:latin typeface="Asap Bold"/>
                <a:ea typeface="Asap Bold"/>
                <a:cs typeface="Asap Bold"/>
                <a:sym typeface="Asap Bold"/>
              </a:rPr>
              <a:t>Câu 2: Firebase NoSQL cung cấp hai loại cơ sở dữ liệu chính, đó là:</a:t>
            </a:r>
          </a:p>
        </p:txBody>
      </p:sp>
      <p:sp>
        <p:nvSpPr>
          <p:cNvPr id="21" name="Freeform">
            <a:extLst>
              <a:ext uri="{FF2B5EF4-FFF2-40B4-BE49-F238E27FC236}">
                <a16:creationId xmlns:a16="http://schemas.microsoft.com/office/drawing/2014/main" id="{5BE8B376-A971-41C4-9655-A94F4D6D1EC4}"/>
              </a:ext>
            </a:extLst>
          </p:cNvPr>
          <p:cNvSpPr/>
          <p:nvPr/>
        </p:nvSpPr>
        <p:spPr>
          <a:xfrm rot="10800000">
            <a:off x="1151739" y="3050170"/>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txBody>
          <a:bodyPr/>
          <a:lstStyle/>
          <a:p>
            <a:endParaRPr lang="en-US"/>
          </a:p>
        </p:txBody>
      </p:sp>
      <p:sp>
        <p:nvSpPr>
          <p:cNvPr id="22" name="TextBox 5">
            <a:extLst>
              <a:ext uri="{FF2B5EF4-FFF2-40B4-BE49-F238E27FC236}">
                <a16:creationId xmlns:a16="http://schemas.microsoft.com/office/drawing/2014/main" id="{34E8BA79-DAF7-4788-B88A-5FB4E7E9BB7B}"/>
              </a:ext>
            </a:extLst>
          </p:cNvPr>
          <p:cNvSpPr txBox="1"/>
          <p:nvPr/>
        </p:nvSpPr>
        <p:spPr>
          <a:xfrm>
            <a:off x="2789688" y="3325774"/>
            <a:ext cx="11126475" cy="40741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A. MYSQL </a:t>
            </a:r>
            <a:r>
              <a:rPr lang="vi-VN" sz="2825" b="1" spc="84" dirty="0" err="1">
                <a:solidFill>
                  <a:srgbClr val="FFFFFF"/>
                </a:solidFill>
                <a:latin typeface="Asap Semi-Bold"/>
                <a:ea typeface="Asap Semi-Bold"/>
                <a:cs typeface="Asap Semi-Bold"/>
                <a:sym typeface="Asap Semi-Bold"/>
              </a:rPr>
              <a:t>và</a:t>
            </a:r>
            <a:r>
              <a:rPr lang="vi-VN" sz="2825" b="1" spc="84" dirty="0">
                <a:solidFill>
                  <a:srgbClr val="FFFFFF"/>
                </a:solidFill>
                <a:latin typeface="Asap Semi-Bold"/>
                <a:ea typeface="Asap Semi-Bold"/>
                <a:cs typeface="Asap Semi-Bold"/>
                <a:sym typeface="Asap Semi-Bold"/>
              </a:rPr>
              <a:t> </a:t>
            </a:r>
            <a:r>
              <a:rPr lang="vi-VN" sz="2825" b="1" spc="84" dirty="0" err="1">
                <a:solidFill>
                  <a:srgbClr val="FFFFFF"/>
                </a:solidFill>
                <a:latin typeface="Asap Semi-Bold"/>
                <a:ea typeface="Asap Semi-Bold"/>
                <a:cs typeface="Asap Semi-Bold"/>
                <a:sym typeface="Asap Semi-Bold"/>
              </a:rPr>
              <a:t>PostgreSQL</a:t>
            </a:r>
            <a:r>
              <a:rPr lang="en-US" sz="2825" b="1" spc="84" dirty="0">
                <a:solidFill>
                  <a:srgbClr val="FFFFFF"/>
                </a:solidFill>
                <a:latin typeface="Asap Semi-Bold"/>
                <a:ea typeface="Asap Semi-Bold"/>
                <a:cs typeface="Asap Semi-Bold"/>
                <a:sym typeface="Asap Semi-Bold"/>
              </a:rPr>
              <a:t> </a:t>
            </a:r>
          </a:p>
        </p:txBody>
      </p:sp>
      <p:sp>
        <p:nvSpPr>
          <p:cNvPr id="23" name="Freeform 8">
            <a:extLst>
              <a:ext uri="{FF2B5EF4-FFF2-40B4-BE49-F238E27FC236}">
                <a16:creationId xmlns:a16="http://schemas.microsoft.com/office/drawing/2014/main" id="{8DF034FF-F736-43F5-9271-3213AF3F693D}"/>
              </a:ext>
            </a:extLst>
          </p:cNvPr>
          <p:cNvSpPr/>
          <p:nvPr/>
        </p:nvSpPr>
        <p:spPr>
          <a:xfrm rot="10800000">
            <a:off x="1151739" y="4625125"/>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txBody>
          <a:bodyPr/>
          <a:lstStyle/>
          <a:p>
            <a:endParaRPr lang="en-US"/>
          </a:p>
        </p:txBody>
      </p:sp>
      <p:sp>
        <p:nvSpPr>
          <p:cNvPr id="24" name="TextBox 9">
            <a:extLst>
              <a:ext uri="{FF2B5EF4-FFF2-40B4-BE49-F238E27FC236}">
                <a16:creationId xmlns:a16="http://schemas.microsoft.com/office/drawing/2014/main" id="{4A8870EB-A4DC-4080-A22C-21AD2A6FDAEB}"/>
              </a:ext>
            </a:extLst>
          </p:cNvPr>
          <p:cNvSpPr txBox="1"/>
          <p:nvPr/>
        </p:nvSpPr>
        <p:spPr>
          <a:xfrm>
            <a:off x="2789688" y="4927378"/>
            <a:ext cx="11126474" cy="407419"/>
          </a:xfrm>
          <a:prstGeom prst="rect">
            <a:avLst/>
          </a:prstGeom>
        </p:spPr>
        <p:txBody>
          <a:bodyPr lIns="0" tIns="0" rIns="0" bIns="0" rtlCol="0" anchor="t">
            <a:spAutoFit/>
          </a:bodyPr>
          <a:lstStyle/>
          <a:p>
            <a:pPr marL="0" lvl="0" indent="0" algn="l">
              <a:lnSpc>
                <a:spcPts val="3390"/>
              </a:lnSpc>
              <a:spcBef>
                <a:spcPct val="0"/>
              </a:spcBef>
            </a:pPr>
            <a:r>
              <a:rPr lang="en-US" sz="2825" b="1" spc="84" dirty="0">
                <a:solidFill>
                  <a:srgbClr val="FFFFFF"/>
                </a:solidFill>
                <a:latin typeface="Asap Semi-Bold"/>
                <a:ea typeface="Asap Semi-Bold"/>
                <a:cs typeface="Asap Semi-Bold"/>
                <a:sym typeface="Asap Semi-Bold"/>
              </a:rPr>
              <a:t>B. MongoDB </a:t>
            </a:r>
            <a:r>
              <a:rPr lang="vi-VN" sz="2825" b="1" spc="84" dirty="0" err="1">
                <a:solidFill>
                  <a:srgbClr val="FFFFFF"/>
                </a:solidFill>
                <a:latin typeface="Asap Semi-Bold"/>
                <a:ea typeface="Asap Semi-Bold"/>
                <a:cs typeface="Asap Semi-Bold"/>
                <a:sym typeface="Asap Semi-Bold"/>
              </a:rPr>
              <a:t>và</a:t>
            </a:r>
            <a:r>
              <a:rPr lang="vi-VN" sz="2825" b="1" spc="84" dirty="0">
                <a:solidFill>
                  <a:srgbClr val="FFFFFF"/>
                </a:solidFill>
                <a:latin typeface="Asap Semi-Bold"/>
                <a:ea typeface="Asap Semi-Bold"/>
                <a:cs typeface="Asap Semi-Bold"/>
                <a:sym typeface="Asap Semi-Bold"/>
              </a:rPr>
              <a:t> </a:t>
            </a:r>
            <a:r>
              <a:rPr lang="vi-VN" sz="2825" b="1" spc="84" dirty="0" err="1">
                <a:solidFill>
                  <a:srgbClr val="FFFFFF"/>
                </a:solidFill>
                <a:latin typeface="Asap Semi-Bold"/>
                <a:ea typeface="Asap Semi-Bold"/>
                <a:cs typeface="Asap Semi-Bold"/>
                <a:sym typeface="Asap Semi-Bold"/>
              </a:rPr>
              <a:t>Cassandra</a:t>
            </a:r>
            <a:r>
              <a:rPr lang="en-US" sz="2825" b="1" spc="84" dirty="0">
                <a:solidFill>
                  <a:srgbClr val="FFFFFF"/>
                </a:solidFill>
                <a:latin typeface="Asap Semi-Bold"/>
                <a:ea typeface="Asap Semi-Bold"/>
                <a:cs typeface="Asap Semi-Bold"/>
                <a:sym typeface="Asap Semi-Bold"/>
              </a:rPr>
              <a:t> </a:t>
            </a:r>
          </a:p>
        </p:txBody>
      </p:sp>
      <p:sp>
        <p:nvSpPr>
          <p:cNvPr id="25" name="Freeform 9">
            <a:extLst>
              <a:ext uri="{FF2B5EF4-FFF2-40B4-BE49-F238E27FC236}">
                <a16:creationId xmlns:a16="http://schemas.microsoft.com/office/drawing/2014/main" id="{2EDF340D-3C68-416A-9C55-E2E6EC1A2E35}"/>
              </a:ext>
            </a:extLst>
          </p:cNvPr>
          <p:cNvSpPr/>
          <p:nvPr/>
        </p:nvSpPr>
        <p:spPr>
          <a:xfrm rot="10800000">
            <a:off x="1151739" y="6192391"/>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txBody>
          <a:bodyPr/>
          <a:lstStyle/>
          <a:p>
            <a:endParaRPr lang="en-US"/>
          </a:p>
        </p:txBody>
      </p:sp>
      <p:sp>
        <p:nvSpPr>
          <p:cNvPr id="26" name="TextBox 13">
            <a:extLst>
              <a:ext uri="{FF2B5EF4-FFF2-40B4-BE49-F238E27FC236}">
                <a16:creationId xmlns:a16="http://schemas.microsoft.com/office/drawing/2014/main" id="{B135400D-3477-4D9E-9B87-5E2A40EB35D8}"/>
              </a:ext>
            </a:extLst>
          </p:cNvPr>
          <p:cNvSpPr txBox="1"/>
          <p:nvPr/>
        </p:nvSpPr>
        <p:spPr>
          <a:xfrm>
            <a:off x="2789687" y="6523392"/>
            <a:ext cx="11126474" cy="407547"/>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C. Firebase Realtime Database </a:t>
            </a:r>
            <a:r>
              <a:rPr lang="vi-VN" sz="2829" b="1" spc="84" dirty="0" err="1">
                <a:solidFill>
                  <a:srgbClr val="FFFFFF"/>
                </a:solidFill>
                <a:latin typeface="Asap Semi-Bold"/>
                <a:ea typeface="Asap Semi-Bold"/>
                <a:cs typeface="Asap Semi-Bold"/>
                <a:sym typeface="Asap Semi-Bold"/>
              </a:rPr>
              <a:t>và</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Cloud</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Firestore</a:t>
            </a:r>
            <a:endParaRPr lang="en-US" sz="2829" b="1" spc="84" dirty="0">
              <a:solidFill>
                <a:srgbClr val="FFFFFF"/>
              </a:solidFill>
              <a:latin typeface="Asap Semi-Bold"/>
              <a:ea typeface="Asap Semi-Bold"/>
              <a:cs typeface="Asap Semi-Bold"/>
              <a:sym typeface="Asap Semi-Bold"/>
            </a:endParaRPr>
          </a:p>
        </p:txBody>
      </p:sp>
      <p:sp>
        <p:nvSpPr>
          <p:cNvPr id="27" name="Freeform 10">
            <a:extLst>
              <a:ext uri="{FF2B5EF4-FFF2-40B4-BE49-F238E27FC236}">
                <a16:creationId xmlns:a16="http://schemas.microsoft.com/office/drawing/2014/main" id="{D8A668D5-56D3-4999-BFE0-DD6BF9E5B403}"/>
              </a:ext>
            </a:extLst>
          </p:cNvPr>
          <p:cNvSpPr/>
          <p:nvPr/>
        </p:nvSpPr>
        <p:spPr>
          <a:xfrm rot="10800000">
            <a:off x="1151739" y="7765987"/>
            <a:ext cx="13255464" cy="986979"/>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txBody>
          <a:bodyPr/>
          <a:lstStyle/>
          <a:p>
            <a:endParaRPr lang="en-US"/>
          </a:p>
        </p:txBody>
      </p:sp>
      <p:sp>
        <p:nvSpPr>
          <p:cNvPr id="28" name="TextBox 20">
            <a:extLst>
              <a:ext uri="{FF2B5EF4-FFF2-40B4-BE49-F238E27FC236}">
                <a16:creationId xmlns:a16="http://schemas.microsoft.com/office/drawing/2014/main" id="{F411768A-3372-4FFD-BADB-6FF91457B0C0}"/>
              </a:ext>
            </a:extLst>
          </p:cNvPr>
          <p:cNvSpPr txBox="1"/>
          <p:nvPr/>
        </p:nvSpPr>
        <p:spPr>
          <a:xfrm>
            <a:off x="2789687" y="8064977"/>
            <a:ext cx="11126474" cy="407547"/>
          </a:xfrm>
          <a:prstGeom prst="rect">
            <a:avLst/>
          </a:prstGeom>
        </p:spPr>
        <p:txBody>
          <a:bodyPr lIns="0" tIns="0" rIns="0" bIns="0" rtlCol="0" anchor="t">
            <a:spAutoFit/>
          </a:bodyPr>
          <a:lstStyle/>
          <a:p>
            <a:pPr marL="0" lvl="0" indent="0" algn="l">
              <a:lnSpc>
                <a:spcPts val="3395"/>
              </a:lnSpc>
              <a:spcBef>
                <a:spcPct val="0"/>
              </a:spcBef>
            </a:pPr>
            <a:r>
              <a:rPr lang="en-US" sz="2829" b="1" spc="84" dirty="0">
                <a:solidFill>
                  <a:srgbClr val="FFFFFF"/>
                </a:solidFill>
                <a:latin typeface="Asap Semi-Bold"/>
                <a:ea typeface="Asap Semi-Bold"/>
                <a:cs typeface="Asap Semi-Bold"/>
                <a:sym typeface="Asap Semi-Bold"/>
              </a:rPr>
              <a:t>D. SQL SERVER </a:t>
            </a:r>
            <a:r>
              <a:rPr lang="vi-VN" sz="2829" b="1" spc="84" dirty="0" err="1">
                <a:solidFill>
                  <a:srgbClr val="FFFFFF"/>
                </a:solidFill>
                <a:latin typeface="Asap Semi-Bold"/>
                <a:ea typeface="Asap Semi-Bold"/>
                <a:cs typeface="Asap Semi-Bold"/>
                <a:sym typeface="Asap Semi-Bold"/>
              </a:rPr>
              <a:t>và</a:t>
            </a:r>
            <a:r>
              <a:rPr lang="vi-VN" sz="2829" b="1" spc="84" dirty="0">
                <a:solidFill>
                  <a:srgbClr val="FFFFFF"/>
                </a:solidFill>
                <a:latin typeface="Asap Semi-Bold"/>
                <a:ea typeface="Asap Semi-Bold"/>
                <a:cs typeface="Asap Semi-Bold"/>
                <a:sym typeface="Asap Semi-Bold"/>
              </a:rPr>
              <a:t> </a:t>
            </a:r>
            <a:r>
              <a:rPr lang="vi-VN" sz="2829" b="1" spc="84" dirty="0" err="1">
                <a:solidFill>
                  <a:srgbClr val="FFFFFF"/>
                </a:solidFill>
                <a:latin typeface="Asap Semi-Bold"/>
                <a:ea typeface="Asap Semi-Bold"/>
                <a:cs typeface="Asap Semi-Bold"/>
                <a:sym typeface="Asap Semi-Bold"/>
              </a:rPr>
              <a:t>Oracle</a:t>
            </a:r>
            <a:endParaRPr lang="en-US" sz="2829" b="1" spc="84" dirty="0">
              <a:solidFill>
                <a:srgbClr val="FFFFFF"/>
              </a:solidFill>
              <a:latin typeface="Asap Semi-Bold"/>
              <a:ea typeface="Asap Semi-Bold"/>
              <a:cs typeface="Asap Semi-Bold"/>
              <a:sym typeface="Asap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3"/>
                                        </p:tgtEl>
                                        <p:attrNameLst>
                                          <p:attrName>fillcolor</p:attrName>
                                        </p:attrNameLst>
                                      </p:cBhvr>
                                      <p:to>
                                        <a:schemeClr val="accent2"/>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childTnLst>
                          </p:cTn>
                        </p:par>
                      </p:childTnLst>
                    </p:cTn>
                  </p:par>
                </p:childTnLst>
              </p:cTn>
              <p:nextCondLst>
                <p:cond evt="onClick" delay="0">
                  <p:tgtEl>
                    <p:spTgt spid="23"/>
                  </p:tgtEl>
                </p:cond>
              </p:nextCondLst>
            </p:seq>
            <p:seq concurrent="1" nextAc="seek">
              <p:cTn id="9" restart="whenNotActive" fill="hold" evtFilter="cancelBubble" nodeType="interactiveSeq">
                <p:stCondLst>
                  <p:cond evt="onClick" delay="0">
                    <p:tgtEl>
                      <p:spTgt spid="27"/>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7"/>
                                        </p:tgtEl>
                                        <p:attrNameLst>
                                          <p:attrName>fillcolor</p:attrName>
                                        </p:attrNameLst>
                                      </p:cBhvr>
                                      <p:to>
                                        <a:schemeClr val="accent2"/>
                                      </p:to>
                                    </p:animClr>
                                    <p:set>
                                      <p:cBhvr>
                                        <p:cTn id="14" dur="2000" fill="hold"/>
                                        <p:tgtEl>
                                          <p:spTgt spid="27"/>
                                        </p:tgtEl>
                                        <p:attrNameLst>
                                          <p:attrName>fill.type</p:attrName>
                                        </p:attrNameLst>
                                      </p:cBhvr>
                                      <p:to>
                                        <p:strVal val="solid"/>
                                      </p:to>
                                    </p:set>
                                    <p:set>
                                      <p:cBhvr>
                                        <p:cTn id="15" dur="2000" fill="hold"/>
                                        <p:tgtEl>
                                          <p:spTgt spid="27"/>
                                        </p:tgtEl>
                                        <p:attrNameLst>
                                          <p:attrName>fill.on</p:attrName>
                                        </p:attrNameLst>
                                      </p:cBhvr>
                                      <p:to>
                                        <p:strVal val="true"/>
                                      </p:to>
                                    </p:set>
                                  </p:childTnLst>
                                </p:cTn>
                              </p:par>
                            </p:childTnLst>
                          </p:cTn>
                        </p:par>
                      </p:childTnLst>
                    </p:cTn>
                  </p:par>
                </p:childTnLst>
              </p:cTn>
              <p:nextCondLst>
                <p:cond evt="onClick" delay="0">
                  <p:tgtEl>
                    <p:spTgt spid="27"/>
                  </p:tgtEl>
                </p:cond>
              </p:nextCondLst>
            </p:seq>
            <p:seq concurrent="1" nextAc="seek">
              <p:cTn id="16" restart="whenNotActive" fill="hold" evtFilter="cancelBubble" nodeType="interactiveSeq">
                <p:stCondLst>
                  <p:cond evt="onClick" delay="0">
                    <p:tgtEl>
                      <p:spTgt spid="21"/>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21"/>
                                        </p:tgtEl>
                                        <p:attrNameLst>
                                          <p:attrName>fillcolor</p:attrName>
                                        </p:attrNameLst>
                                      </p:cBhvr>
                                      <p:to>
                                        <a:schemeClr val="accent2"/>
                                      </p:to>
                                    </p:animClr>
                                    <p:set>
                                      <p:cBhvr>
                                        <p:cTn id="21" dur="2000" fill="hold"/>
                                        <p:tgtEl>
                                          <p:spTgt spid="21"/>
                                        </p:tgtEl>
                                        <p:attrNameLst>
                                          <p:attrName>fill.type</p:attrName>
                                        </p:attrNameLst>
                                      </p:cBhvr>
                                      <p:to>
                                        <p:strVal val="solid"/>
                                      </p:to>
                                    </p:set>
                                    <p:set>
                                      <p:cBhvr>
                                        <p:cTn id="22" dur="2000" fill="hold"/>
                                        <p:tgtEl>
                                          <p:spTgt spid="21"/>
                                        </p:tgtEl>
                                        <p:attrNameLst>
                                          <p:attrName>fill.on</p:attrName>
                                        </p:attrNameLst>
                                      </p:cBhvr>
                                      <p:to>
                                        <p:strVal val="true"/>
                                      </p:to>
                                    </p:set>
                                  </p:childTnLst>
                                </p:cTn>
                              </p:par>
                            </p:childTnLst>
                          </p:cTn>
                        </p:par>
                      </p:childTnLst>
                    </p:cTn>
                  </p:par>
                </p:childTnLst>
              </p:cTn>
              <p:nextCondLst>
                <p:cond evt="onClick" delay="0">
                  <p:tgtEl>
                    <p:spTgt spid="21"/>
                  </p:tgtEl>
                </p:cond>
              </p:nextCondLst>
            </p:seq>
            <p:seq concurrent="1" nextAc="seek">
              <p:cTn id="23" restart="whenNotActive" fill="hold" evtFilter="cancelBubble" nodeType="interactiveSeq">
                <p:stCondLst>
                  <p:cond evt="onClick" delay="0">
                    <p:tgtEl>
                      <p:spTgt spid="25"/>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25"/>
                                        </p:tgtEl>
                                        <p:attrNameLst>
                                          <p:attrName>fillcolor</p:attrName>
                                        </p:attrNameLst>
                                      </p:cBhvr>
                                      <p:to>
                                        <a:srgbClr val="76923C"/>
                                      </p:to>
                                    </p:animClr>
                                    <p:set>
                                      <p:cBhvr>
                                        <p:cTn id="28" dur="2000" fill="hold"/>
                                        <p:tgtEl>
                                          <p:spTgt spid="25"/>
                                        </p:tgtEl>
                                        <p:attrNameLst>
                                          <p:attrName>fill.type</p:attrName>
                                        </p:attrNameLst>
                                      </p:cBhvr>
                                      <p:to>
                                        <p:strVal val="solid"/>
                                      </p:to>
                                    </p:set>
                                    <p:set>
                                      <p:cBhvr>
                                        <p:cTn id="29" dur="2000" fill="hold"/>
                                        <p:tgtEl>
                                          <p:spTgt spid="25"/>
                                        </p:tgtEl>
                                        <p:attrNameLst>
                                          <p:attrName>fill.on</p:attrName>
                                        </p:attrNameLst>
                                      </p:cBhvr>
                                      <p:to>
                                        <p:strVal val="true"/>
                                      </p:to>
                                    </p:set>
                                  </p:childTnLst>
                                </p:cTn>
                              </p:par>
                            </p:childTnLst>
                          </p:cTn>
                        </p:par>
                      </p:childTnLst>
                    </p:cTn>
                  </p:par>
                </p:childTnLst>
              </p:cTn>
              <p:nextCondLst>
                <p:cond evt="onClick" delay="0">
                  <p:tgtEl>
                    <p:spTgt spid="2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Freeform 2"/>
          <p:cNvSpPr/>
          <p:nvPr/>
        </p:nvSpPr>
        <p:spPr>
          <a:xfrm>
            <a:off x="12834808" y="-205809"/>
            <a:ext cx="6044632" cy="3451286"/>
          </a:xfrm>
          <a:custGeom>
            <a:avLst/>
            <a:gdLst/>
            <a:ahLst/>
            <a:cxnLst/>
            <a:rect l="l" t="t" r="r" b="b"/>
            <a:pathLst>
              <a:path w="6044632" h="3451286">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3" name="Freeform 3"/>
          <p:cNvSpPr/>
          <p:nvPr/>
        </p:nvSpPr>
        <p:spPr>
          <a:xfrm flipH="1">
            <a:off x="-590291" y="6724549"/>
            <a:ext cx="6630572" cy="3785839"/>
          </a:xfrm>
          <a:custGeom>
            <a:avLst/>
            <a:gdLst/>
            <a:ahLst/>
            <a:cxnLst/>
            <a:rect l="l" t="t" r="r" b="b"/>
            <a:pathLst>
              <a:path w="6630572" h="3785839">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4439274" y="4083435"/>
            <a:ext cx="9409452" cy="1138873"/>
          </a:xfrm>
          <a:prstGeom prst="rect">
            <a:avLst/>
          </a:prstGeom>
        </p:spPr>
        <p:txBody>
          <a:bodyPr lIns="0" tIns="0" rIns="0" bIns="0" rtlCol="0" anchor="t">
            <a:spAutoFit/>
          </a:bodyPr>
          <a:lstStyle/>
          <a:p>
            <a:pPr marL="0" lvl="0" indent="0" algn="ctr">
              <a:lnSpc>
                <a:spcPts val="8717"/>
              </a:lnSpc>
              <a:spcBef>
                <a:spcPct val="0"/>
              </a:spcBef>
            </a:pPr>
            <a:r>
              <a:rPr lang="en-US" sz="7925" b="1">
                <a:solidFill>
                  <a:srgbClr val="FFFFFF"/>
                </a:solidFill>
                <a:latin typeface="Asap Semi-Bold"/>
                <a:ea typeface="Asap Semi-Bold"/>
                <a:cs typeface="Asap Semi-Bold"/>
                <a:sym typeface="Asap Semi-Bold"/>
              </a:rPr>
              <a:t> </a:t>
            </a:r>
          </a:p>
        </p:txBody>
      </p:sp>
      <p:sp>
        <p:nvSpPr>
          <p:cNvPr id="5" name="TextBox 5"/>
          <p:cNvSpPr txBox="1"/>
          <p:nvPr/>
        </p:nvSpPr>
        <p:spPr>
          <a:xfrm>
            <a:off x="3820302" y="4565716"/>
            <a:ext cx="10647395" cy="1170308"/>
          </a:xfrm>
          <a:prstGeom prst="rect">
            <a:avLst/>
          </a:prstGeom>
        </p:spPr>
        <p:txBody>
          <a:bodyPr lIns="0" tIns="0" rIns="0" bIns="0" rtlCol="0" anchor="t">
            <a:spAutoFit/>
          </a:bodyPr>
          <a:lstStyle/>
          <a:p>
            <a:pPr algn="ctr">
              <a:lnSpc>
                <a:spcPts val="9519"/>
              </a:lnSpc>
              <a:spcBef>
                <a:spcPct val="0"/>
              </a:spcBef>
            </a:pPr>
            <a:r>
              <a:rPr lang="en-US" sz="6799" b="1" spc="33">
                <a:solidFill>
                  <a:srgbClr val="FFFFFF"/>
                </a:solidFill>
                <a:latin typeface="Asap Bold"/>
                <a:ea typeface="Asap Bold"/>
                <a:cs typeface="Asap Bold"/>
                <a:sym typeface="Asap Bold"/>
              </a:rPr>
              <a:t>THANKS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txBody>
            <a:bodyPr/>
            <a:lstStyle/>
            <a:p>
              <a:endParaRPr lang="en-US"/>
            </a:p>
          </p:txBody>
        </p:sp>
      </p:grpSp>
      <p:grpSp>
        <p:nvGrpSpPr>
          <p:cNvPr id="4" name="Group 4"/>
          <p:cNvGrpSpPr/>
          <p:nvPr/>
        </p:nvGrpSpPr>
        <p:grpSpPr>
          <a:xfrm>
            <a:off x="3960640" y="1028700"/>
            <a:ext cx="15039322" cy="1701967"/>
            <a:chOff x="0" y="0"/>
            <a:chExt cx="20052429" cy="2269289"/>
          </a:xfrm>
        </p:grpSpPr>
        <p:grpSp>
          <p:nvGrpSpPr>
            <p:cNvPr id="5" name="Group 5"/>
            <p:cNvGrpSpPr/>
            <p:nvPr/>
          </p:nvGrpSpPr>
          <p:grpSpPr>
            <a:xfrm rot="-10800000">
              <a:off x="0" y="0"/>
              <a:ext cx="20052429" cy="2269289"/>
              <a:chOff x="0" y="0"/>
              <a:chExt cx="47470215" cy="5372100"/>
            </a:xfrm>
          </p:grpSpPr>
          <p:sp>
            <p:nvSpPr>
              <p:cNvPr id="6" name="Freeform 6"/>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txBody>
              <a:bodyPr/>
              <a:lstStyle/>
              <a:p>
                <a:endParaRPr lang="en-US"/>
              </a:p>
            </p:txBody>
          </p:sp>
        </p:grpSp>
        <p:sp>
          <p:nvSpPr>
            <p:cNvPr id="7" name="TextBox 7"/>
            <p:cNvSpPr txBox="1"/>
            <p:nvPr/>
          </p:nvSpPr>
          <p:spPr>
            <a:xfrm>
              <a:off x="1161554" y="574786"/>
              <a:ext cx="16467657" cy="1171575"/>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FFFFFF"/>
                  </a:solidFill>
                  <a:latin typeface="Asap Semi-Bold"/>
                  <a:ea typeface="Asap Semi-Bold"/>
                  <a:cs typeface="Asap Semi-Bold"/>
                  <a:sym typeface="Asap Semi-Bold"/>
                </a:rPr>
                <a:t>DANH SÁCH THÀNH VIÊN</a:t>
              </a:r>
            </a:p>
          </p:txBody>
        </p:sp>
      </p:grpSp>
      <p:grpSp>
        <p:nvGrpSpPr>
          <p:cNvPr id="8" name="Group 8"/>
          <p:cNvGrpSpPr/>
          <p:nvPr/>
        </p:nvGrpSpPr>
        <p:grpSpPr>
          <a:xfrm>
            <a:off x="1859873" y="8070883"/>
            <a:ext cx="3890436" cy="1025539"/>
            <a:chOff x="0" y="0"/>
            <a:chExt cx="5187248" cy="1367386"/>
          </a:xfrm>
        </p:grpSpPr>
        <p:sp>
          <p:nvSpPr>
            <p:cNvPr id="9" name="TextBox 9"/>
            <p:cNvSpPr txBox="1"/>
            <p:nvPr/>
          </p:nvSpPr>
          <p:spPr>
            <a:xfrm>
              <a:off x="0" y="735137"/>
              <a:ext cx="5187248"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2200004430</a:t>
              </a:r>
            </a:p>
          </p:txBody>
        </p:sp>
        <p:sp>
          <p:nvSpPr>
            <p:cNvPr id="10" name="TextBox 10"/>
            <p:cNvSpPr txBox="1"/>
            <p:nvPr/>
          </p:nvSpPr>
          <p:spPr>
            <a:xfrm>
              <a:off x="0" y="-76200"/>
              <a:ext cx="5187248"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HUỲNH NHẬT LONG</a:t>
              </a:r>
            </a:p>
          </p:txBody>
        </p:sp>
      </p:grpSp>
      <p:grpSp>
        <p:nvGrpSpPr>
          <p:cNvPr id="11" name="Group 11"/>
          <p:cNvGrpSpPr/>
          <p:nvPr/>
        </p:nvGrpSpPr>
        <p:grpSpPr>
          <a:xfrm>
            <a:off x="6889457" y="8070883"/>
            <a:ext cx="5373652" cy="1025539"/>
            <a:chOff x="0" y="0"/>
            <a:chExt cx="7164870" cy="1367386"/>
          </a:xfrm>
        </p:grpSpPr>
        <p:sp>
          <p:nvSpPr>
            <p:cNvPr id="12" name="TextBox 12"/>
            <p:cNvSpPr txBox="1"/>
            <p:nvPr/>
          </p:nvSpPr>
          <p:spPr>
            <a:xfrm>
              <a:off x="0" y="-76200"/>
              <a:ext cx="7053464"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ĐẶNG TRẦN QUỐC CƯỜNG</a:t>
              </a:r>
            </a:p>
          </p:txBody>
        </p:sp>
        <p:sp>
          <p:nvSpPr>
            <p:cNvPr id="13" name="TextBox 13"/>
            <p:cNvSpPr txBox="1"/>
            <p:nvPr/>
          </p:nvSpPr>
          <p:spPr>
            <a:xfrm>
              <a:off x="111405" y="735137"/>
              <a:ext cx="7053464"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2200000447</a:t>
              </a:r>
            </a:p>
          </p:txBody>
        </p:sp>
      </p:grpSp>
      <p:grpSp>
        <p:nvGrpSpPr>
          <p:cNvPr id="14" name="Group 14"/>
          <p:cNvGrpSpPr/>
          <p:nvPr/>
        </p:nvGrpSpPr>
        <p:grpSpPr>
          <a:xfrm>
            <a:off x="13606278" y="8070883"/>
            <a:ext cx="3104511" cy="1025539"/>
            <a:chOff x="0" y="0"/>
            <a:chExt cx="4139347" cy="1367386"/>
          </a:xfrm>
        </p:grpSpPr>
        <p:sp>
          <p:nvSpPr>
            <p:cNvPr id="15" name="TextBox 15"/>
            <p:cNvSpPr txBox="1"/>
            <p:nvPr/>
          </p:nvSpPr>
          <p:spPr>
            <a:xfrm>
              <a:off x="0" y="-76200"/>
              <a:ext cx="4139347" cy="717127"/>
            </a:xfrm>
            <a:prstGeom prst="rect">
              <a:avLst/>
            </a:prstGeom>
          </p:spPr>
          <p:txBody>
            <a:bodyPr lIns="0" tIns="0" rIns="0" bIns="0" rtlCol="0" anchor="t">
              <a:spAutoFit/>
            </a:bodyPr>
            <a:lstStyle/>
            <a:p>
              <a:pPr marL="0" lvl="0" indent="0" algn="ctr">
                <a:lnSpc>
                  <a:spcPts val="4479"/>
                </a:lnSpc>
                <a:spcBef>
                  <a:spcPct val="0"/>
                </a:spcBef>
              </a:pPr>
              <a:r>
                <a:rPr lang="en-US" sz="3199" b="1">
                  <a:solidFill>
                    <a:srgbClr val="000000"/>
                  </a:solidFill>
                  <a:latin typeface="Asap Bold"/>
                  <a:ea typeface="Asap Bold"/>
                  <a:cs typeface="Asap Bold"/>
                  <a:sym typeface="Asap Bold"/>
                </a:rPr>
                <a:t>ĐOÀN ĐÌNH HẢI</a:t>
              </a:r>
            </a:p>
          </p:txBody>
        </p:sp>
        <p:sp>
          <p:nvSpPr>
            <p:cNvPr id="16" name="TextBox 16"/>
            <p:cNvSpPr txBox="1"/>
            <p:nvPr/>
          </p:nvSpPr>
          <p:spPr>
            <a:xfrm>
              <a:off x="0" y="735137"/>
              <a:ext cx="4139347" cy="632249"/>
            </a:xfrm>
            <a:prstGeom prst="rect">
              <a:avLst/>
            </a:prstGeom>
          </p:spPr>
          <p:txBody>
            <a:bodyPr lIns="0" tIns="0" rIns="0" bIns="0" rtlCol="0" anchor="t">
              <a:spAutoFit/>
            </a:bodyPr>
            <a:lstStyle/>
            <a:p>
              <a:pPr marL="0" lvl="0" indent="0" algn="ctr">
                <a:lnSpc>
                  <a:spcPts val="3919"/>
                </a:lnSpc>
                <a:spcBef>
                  <a:spcPct val="0"/>
                </a:spcBef>
              </a:pPr>
              <a:r>
                <a:rPr lang="en-US" sz="2799" spc="13">
                  <a:solidFill>
                    <a:srgbClr val="000000"/>
                  </a:solidFill>
                  <a:latin typeface="Asap"/>
                  <a:ea typeface="Asap"/>
                  <a:cs typeface="Asap"/>
                  <a:sym typeface="Asap"/>
                </a:rPr>
                <a:t>2200000477</a:t>
              </a:r>
            </a:p>
          </p:txBody>
        </p:sp>
      </p:grpSp>
      <p:pic>
        <p:nvPicPr>
          <p:cNvPr id="21" name="Picture 20">
            <a:extLst>
              <a:ext uri="{FF2B5EF4-FFF2-40B4-BE49-F238E27FC236}">
                <a16:creationId xmlns:a16="http://schemas.microsoft.com/office/drawing/2014/main" id="{2092F7B0-C1E6-5343-FFEF-C97F95AC8FDF}"/>
              </a:ext>
            </a:extLst>
          </p:cNvPr>
          <p:cNvPicPr>
            <a:picLocks noChangeAspect="1"/>
          </p:cNvPicPr>
          <p:nvPr/>
        </p:nvPicPr>
        <p:blipFill>
          <a:blip r:embed="rId2"/>
          <a:stretch>
            <a:fillRect/>
          </a:stretch>
        </p:blipFill>
        <p:spPr>
          <a:xfrm>
            <a:off x="2043090" y="4412437"/>
            <a:ext cx="3918145" cy="3423222"/>
          </a:xfrm>
          <a:prstGeom prst="rect">
            <a:avLst/>
          </a:prstGeom>
        </p:spPr>
      </p:pic>
      <p:pic>
        <p:nvPicPr>
          <p:cNvPr id="23" name="Picture 22">
            <a:extLst>
              <a:ext uri="{FF2B5EF4-FFF2-40B4-BE49-F238E27FC236}">
                <a16:creationId xmlns:a16="http://schemas.microsoft.com/office/drawing/2014/main" id="{70081DD3-2F4A-FD14-FAFF-01B75C4ADA6F}"/>
              </a:ext>
            </a:extLst>
          </p:cNvPr>
          <p:cNvPicPr>
            <a:picLocks noChangeAspect="1"/>
          </p:cNvPicPr>
          <p:nvPr/>
        </p:nvPicPr>
        <p:blipFill>
          <a:blip r:embed="rId3"/>
          <a:stretch>
            <a:fillRect/>
          </a:stretch>
        </p:blipFill>
        <p:spPr>
          <a:xfrm>
            <a:off x="13131355" y="4216173"/>
            <a:ext cx="3854120" cy="3797560"/>
          </a:xfrm>
          <a:prstGeom prst="rect">
            <a:avLst/>
          </a:prstGeom>
        </p:spPr>
      </p:pic>
      <p:pic>
        <p:nvPicPr>
          <p:cNvPr id="25" name="Picture 24">
            <a:extLst>
              <a:ext uri="{FF2B5EF4-FFF2-40B4-BE49-F238E27FC236}">
                <a16:creationId xmlns:a16="http://schemas.microsoft.com/office/drawing/2014/main" id="{2398D385-D5D3-E9D9-9C20-7B682CFC26A6}"/>
              </a:ext>
            </a:extLst>
          </p:cNvPr>
          <p:cNvPicPr>
            <a:picLocks noChangeAspect="1"/>
          </p:cNvPicPr>
          <p:nvPr/>
        </p:nvPicPr>
        <p:blipFill>
          <a:blip r:embed="rId4"/>
          <a:stretch>
            <a:fillRect/>
          </a:stretch>
        </p:blipFill>
        <p:spPr>
          <a:xfrm>
            <a:off x="7620000" y="4344386"/>
            <a:ext cx="3830724" cy="3537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79274" y="-1777593"/>
            <a:ext cx="17211375" cy="13842185"/>
            <a:chOff x="0" y="0"/>
            <a:chExt cx="6679670" cy="5372100"/>
          </a:xfrm>
        </p:grpSpPr>
        <p:sp>
          <p:nvSpPr>
            <p:cNvPr id="3" name="Freeform 3"/>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txBody>
            <a:bodyPr/>
            <a:lstStyle/>
            <a:p>
              <a:endParaRPr lang="en-US"/>
            </a:p>
          </p:txBody>
        </p:sp>
      </p:grpSp>
      <p:grpSp>
        <p:nvGrpSpPr>
          <p:cNvPr id="4" name="Group 4"/>
          <p:cNvGrpSpPr/>
          <p:nvPr/>
        </p:nvGrpSpPr>
        <p:grpSpPr>
          <a:xfrm>
            <a:off x="8764316" y="3224655"/>
            <a:ext cx="9376056" cy="5587070"/>
            <a:chOff x="0" y="0"/>
            <a:chExt cx="12501408" cy="7449427"/>
          </a:xfrm>
        </p:grpSpPr>
        <p:sp>
          <p:nvSpPr>
            <p:cNvPr id="5" name="TextBox 5"/>
            <p:cNvSpPr txBox="1"/>
            <p:nvPr/>
          </p:nvSpPr>
          <p:spPr>
            <a:xfrm>
              <a:off x="0" y="-304747"/>
              <a:ext cx="12501408" cy="5827785"/>
            </a:xfrm>
            <a:prstGeom prst="rect">
              <a:avLst/>
            </a:prstGeom>
          </p:spPr>
          <p:txBody>
            <a:bodyPr lIns="0" tIns="0" rIns="0" bIns="0" rtlCol="0" anchor="t">
              <a:spAutoFit/>
            </a:bodyPr>
            <a:lstStyle/>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Firebase NoSQL là gì?</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Firebase Realtime Database và Cloud Firestore</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So sánh NoSQL và SQL</a:t>
              </a:r>
            </a:p>
            <a:p>
              <a:pPr marL="734290" lvl="1" indent="-367145" algn="l">
                <a:lnSpc>
                  <a:spcPts val="7176"/>
                </a:lnSpc>
                <a:buAutoNum type="arabicPeriod"/>
              </a:pPr>
              <a:r>
                <a:rPr lang="en-US" sz="3401" b="1" spc="-68">
                  <a:solidFill>
                    <a:srgbClr val="FFFFFF"/>
                  </a:solidFill>
                  <a:latin typeface="Asap Medium"/>
                  <a:ea typeface="Asap Medium"/>
                  <a:cs typeface="Asap Medium"/>
                  <a:sym typeface="Asap Medium"/>
                </a:rPr>
                <a:t> Ứng dụng thực tế của Firebase NoSQL (Firestore/Realtime Database)</a:t>
              </a:r>
            </a:p>
          </p:txBody>
        </p:sp>
        <p:sp>
          <p:nvSpPr>
            <p:cNvPr id="6" name="TextBox 6"/>
            <p:cNvSpPr txBox="1"/>
            <p:nvPr/>
          </p:nvSpPr>
          <p:spPr>
            <a:xfrm>
              <a:off x="0" y="6845503"/>
              <a:ext cx="12501408" cy="575470"/>
            </a:xfrm>
            <a:prstGeom prst="rect">
              <a:avLst/>
            </a:prstGeom>
          </p:spPr>
          <p:txBody>
            <a:bodyPr lIns="0" tIns="0" rIns="0" bIns="0" rtlCol="0" anchor="t">
              <a:spAutoFit/>
            </a:bodyPr>
            <a:lstStyle/>
            <a:p>
              <a:pPr algn="l">
                <a:lnSpc>
                  <a:spcPts val="3571"/>
                </a:lnSpc>
              </a:pPr>
              <a:endParaRPr/>
            </a:p>
          </p:txBody>
        </p:sp>
      </p:grpSp>
      <p:grpSp>
        <p:nvGrpSpPr>
          <p:cNvPr id="7" name="Group 7"/>
          <p:cNvGrpSpPr/>
          <p:nvPr/>
        </p:nvGrpSpPr>
        <p:grpSpPr>
          <a:xfrm>
            <a:off x="-758199" y="4211025"/>
            <a:ext cx="9273883" cy="1701967"/>
            <a:chOff x="0" y="0"/>
            <a:chExt cx="12365178" cy="2269289"/>
          </a:xfrm>
        </p:grpSpPr>
        <p:grpSp>
          <p:nvGrpSpPr>
            <p:cNvPr id="8" name="Group 8"/>
            <p:cNvGrpSpPr/>
            <p:nvPr/>
          </p:nvGrpSpPr>
          <p:grpSpPr>
            <a:xfrm rot="-10800000">
              <a:off x="0" y="0"/>
              <a:ext cx="12365178" cy="2269289"/>
              <a:chOff x="0" y="0"/>
              <a:chExt cx="29272148" cy="5372100"/>
            </a:xfrm>
          </p:grpSpPr>
          <p:sp>
            <p:nvSpPr>
              <p:cNvPr id="9" name="Freeform 9"/>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txBody>
              <a:bodyPr/>
              <a:lstStyle/>
              <a:p>
                <a:endParaRPr lang="en-US"/>
              </a:p>
            </p:txBody>
          </p:sp>
        </p:grpSp>
        <p:sp>
          <p:nvSpPr>
            <p:cNvPr id="10" name="TextBox 10"/>
            <p:cNvSpPr txBox="1"/>
            <p:nvPr/>
          </p:nvSpPr>
          <p:spPr>
            <a:xfrm>
              <a:off x="2967537" y="441436"/>
              <a:ext cx="7778037" cy="1462617"/>
            </a:xfrm>
            <a:prstGeom prst="rect">
              <a:avLst/>
            </a:prstGeom>
          </p:spPr>
          <p:txBody>
            <a:bodyPr lIns="0" tIns="0" rIns="0" bIns="0" rtlCol="0" anchor="t">
              <a:spAutoFit/>
            </a:bodyPr>
            <a:lstStyle/>
            <a:p>
              <a:pPr marL="0" lvl="0" indent="0" algn="l">
                <a:lnSpc>
                  <a:spcPts val="8387"/>
                </a:lnSpc>
                <a:spcBef>
                  <a:spcPct val="0"/>
                </a:spcBef>
              </a:pPr>
              <a:r>
                <a:rPr lang="en-US" sz="7625" b="1">
                  <a:solidFill>
                    <a:srgbClr val="FFFFFF"/>
                  </a:solidFill>
                  <a:latin typeface="Asap Semi-Bold"/>
                  <a:ea typeface="Asap Semi-Bold"/>
                  <a:cs typeface="Asap Semi-Bold"/>
                  <a:sym typeface="Asap Semi-Bold"/>
                </a:rPr>
                <a:t>NỘI DUNG</a:t>
              </a:r>
            </a:p>
          </p:txBody>
        </p:sp>
      </p:grpSp>
      <p:sp>
        <p:nvSpPr>
          <p:cNvPr id="11" name="Freeform 11"/>
          <p:cNvSpPr/>
          <p:nvPr/>
        </p:nvSpPr>
        <p:spPr>
          <a:xfrm>
            <a:off x="497948" y="1028700"/>
            <a:ext cx="7304421" cy="1700167"/>
          </a:xfrm>
          <a:custGeom>
            <a:avLst/>
            <a:gdLst/>
            <a:ahLst/>
            <a:cxnLst/>
            <a:rect l="l" t="t" r="r" b="b"/>
            <a:pathLst>
              <a:path w="7304421" h="1700167">
                <a:moveTo>
                  <a:pt x="0" y="0"/>
                </a:moveTo>
                <a:lnTo>
                  <a:pt x="7304421" y="0"/>
                </a:lnTo>
                <a:lnTo>
                  <a:pt x="7304421" y="1700167"/>
                </a:lnTo>
                <a:lnTo>
                  <a:pt x="0" y="1700167"/>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Freeform 6"/>
          <p:cNvSpPr/>
          <p:nvPr/>
        </p:nvSpPr>
        <p:spPr>
          <a:xfrm>
            <a:off x="11205901" y="1883709"/>
            <a:ext cx="6053399" cy="6053399"/>
          </a:xfrm>
          <a:custGeom>
            <a:avLst/>
            <a:gdLst/>
            <a:ahLst/>
            <a:cxnLst/>
            <a:rect l="l" t="t" r="r" b="b"/>
            <a:pathLst>
              <a:path w="6053399" h="6053399">
                <a:moveTo>
                  <a:pt x="0" y="0"/>
                </a:moveTo>
                <a:lnTo>
                  <a:pt x="6053399" y="0"/>
                </a:lnTo>
                <a:lnTo>
                  <a:pt x="6053399" y="6053399"/>
                </a:lnTo>
                <a:lnTo>
                  <a:pt x="0" y="6053399"/>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28700" y="1575596"/>
            <a:ext cx="11198521" cy="6469600"/>
          </a:xfrm>
          <a:prstGeom prst="rect">
            <a:avLst/>
          </a:prstGeom>
        </p:spPr>
        <p:txBody>
          <a:bodyPr lIns="0" tIns="0" rIns="0" bIns="0" rtlCol="0" anchor="t">
            <a:spAutoFit/>
          </a:bodyPr>
          <a:lstStyle/>
          <a:p>
            <a:pPr algn="just">
              <a:lnSpc>
                <a:spcPts val="5736"/>
              </a:lnSpc>
            </a:pPr>
            <a:r>
              <a:rPr lang="en-US" sz="3169" spc="15">
                <a:solidFill>
                  <a:srgbClr val="000000"/>
                </a:solidFill>
                <a:latin typeface="Asap"/>
                <a:ea typeface="Asap"/>
                <a:cs typeface="Asap"/>
                <a:sym typeface="Asap"/>
              </a:rPr>
              <a:t>Firebase là một nền tảng Backend-as-a-Service (BaaS) được Google phát triển, giúp các lập trình viên xây dựng ứng dụng mà không cần phải lo lắng về việc quản lý backend hay hạ tầng máy chủ. Firebase cung cấp nhiều dịch vụ như:</a:t>
            </a:r>
          </a:p>
          <a:p>
            <a:pPr marL="684251" lvl="1" indent="-342126" algn="just">
              <a:lnSpc>
                <a:spcPts val="5736"/>
              </a:lnSpc>
              <a:buFont typeface="Arial"/>
              <a:buChar char="•"/>
            </a:pPr>
            <a:r>
              <a:rPr lang="en-US" sz="3169" spc="15">
                <a:solidFill>
                  <a:srgbClr val="000000"/>
                </a:solidFill>
                <a:latin typeface="Asap"/>
                <a:ea typeface="Asap"/>
                <a:cs typeface="Asap"/>
                <a:sym typeface="Asap"/>
              </a:rPr>
              <a:t>Xác thực người dùng (Firebase Authentication)</a:t>
            </a:r>
          </a:p>
          <a:p>
            <a:pPr marL="684251" lvl="1" indent="-342126" algn="just">
              <a:lnSpc>
                <a:spcPts val="5736"/>
              </a:lnSpc>
              <a:buFont typeface="Arial"/>
              <a:buChar char="•"/>
            </a:pPr>
            <a:r>
              <a:rPr lang="en-US" sz="3169" spc="15">
                <a:solidFill>
                  <a:srgbClr val="000000"/>
                </a:solidFill>
                <a:latin typeface="Asap"/>
                <a:ea typeface="Asap"/>
                <a:cs typeface="Asap"/>
                <a:sym typeface="Asap"/>
              </a:rPr>
              <a:t>Lưu trữ file (Firebase Storage)</a:t>
            </a:r>
          </a:p>
          <a:p>
            <a:pPr marL="684251" lvl="1" indent="-342126" algn="just">
              <a:lnSpc>
                <a:spcPts val="5736"/>
              </a:lnSpc>
              <a:buFont typeface="Arial"/>
              <a:buChar char="•"/>
            </a:pPr>
            <a:r>
              <a:rPr lang="en-US" sz="3169" spc="15">
                <a:solidFill>
                  <a:srgbClr val="000000"/>
                </a:solidFill>
                <a:latin typeface="Asap"/>
                <a:ea typeface="Asap"/>
                <a:cs typeface="Asap"/>
                <a:sym typeface="Asap"/>
              </a:rPr>
              <a:t>Thông báo đẩy (Firebase Cloud Messaging)</a:t>
            </a:r>
          </a:p>
          <a:p>
            <a:pPr marL="684251" lvl="1" indent="-342126" algn="just">
              <a:lnSpc>
                <a:spcPts val="5736"/>
              </a:lnSpc>
              <a:buFont typeface="Arial"/>
              <a:buChar char="•"/>
            </a:pPr>
            <a:r>
              <a:rPr lang="en-US" sz="3169" spc="15">
                <a:solidFill>
                  <a:srgbClr val="000000"/>
                </a:solidFill>
                <a:latin typeface="Asap"/>
                <a:ea typeface="Asap"/>
                <a:cs typeface="Asap"/>
                <a:sym typeface="Asap"/>
              </a:rPr>
              <a:t>Hosting, phân tích dữ liệu, Machine Learning</a:t>
            </a:r>
          </a:p>
          <a:p>
            <a:pPr marL="684251" lvl="1" indent="-342126" algn="just">
              <a:lnSpc>
                <a:spcPts val="5736"/>
              </a:lnSpc>
              <a:buFont typeface="Arial"/>
              <a:buChar char="•"/>
            </a:pPr>
            <a:r>
              <a:rPr lang="en-US" sz="3169" spc="15">
                <a:solidFill>
                  <a:srgbClr val="000000"/>
                </a:solidFill>
                <a:latin typeface="Asap"/>
                <a:ea typeface="Asap"/>
                <a:cs typeface="Asap"/>
                <a:sym typeface="Asap"/>
              </a:rPr>
              <a:t>Cơ sở dữ liệu (Realtime Database, Firestore)</a:t>
            </a:r>
          </a:p>
        </p:txBody>
      </p:sp>
      <p:sp>
        <p:nvSpPr>
          <p:cNvPr id="8" name="TextBox 8"/>
          <p:cNvSpPr txBox="1"/>
          <p:nvPr/>
        </p:nvSpPr>
        <p:spPr>
          <a:xfrm>
            <a:off x="1028700" y="396239"/>
            <a:ext cx="4981724"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 1. Firebase NoSQL </a:t>
            </a:r>
            <a:r>
              <a:rPr lang="en-US" sz="3599" b="1" spc="17" dirty="0" err="1">
                <a:solidFill>
                  <a:srgbClr val="000000"/>
                </a:solidFill>
                <a:latin typeface="Asap Bold"/>
                <a:ea typeface="Asap Bold"/>
                <a:cs typeface="Asap Bold"/>
                <a:sym typeface="Asap Bold"/>
              </a:rPr>
              <a:t>là</a:t>
            </a:r>
            <a:r>
              <a:rPr lang="en-US" sz="3599" b="1" spc="17" dirty="0">
                <a:solidFill>
                  <a:srgbClr val="000000"/>
                </a:solidFill>
                <a:latin typeface="Asap Bold"/>
                <a:ea typeface="Asap Bold"/>
                <a:cs typeface="Asap Bold"/>
                <a:sym typeface="Asap Bold"/>
              </a:rPr>
              <a:t> </a:t>
            </a:r>
            <a:r>
              <a:rPr lang="en-US" sz="3599" b="1" spc="17" dirty="0" err="1">
                <a:solidFill>
                  <a:srgbClr val="000000"/>
                </a:solidFill>
                <a:latin typeface="Asap Bold"/>
                <a:ea typeface="Asap Bold"/>
                <a:cs typeface="Asap Bold"/>
                <a:sym typeface="Asap Bold"/>
              </a:rPr>
              <a:t>gì</a:t>
            </a:r>
            <a:r>
              <a:rPr lang="en-US" sz="3599" b="1" spc="17" dirty="0">
                <a:solidFill>
                  <a:srgbClr val="000000"/>
                </a:solidFill>
                <a:latin typeface="Asap Bold"/>
                <a:ea typeface="Asap Bold"/>
                <a:cs typeface="Asap Bold"/>
                <a:sym typeface="Asap Bold"/>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TextBox 6"/>
          <p:cNvSpPr txBox="1"/>
          <p:nvPr/>
        </p:nvSpPr>
        <p:spPr>
          <a:xfrm>
            <a:off x="1028700" y="1908790"/>
            <a:ext cx="9909136" cy="5819522"/>
          </a:xfrm>
          <a:prstGeom prst="rect">
            <a:avLst/>
          </a:prstGeom>
        </p:spPr>
        <p:txBody>
          <a:bodyPr lIns="0" tIns="0" rIns="0" bIns="0" rtlCol="0" anchor="t">
            <a:spAutoFit/>
          </a:bodyPr>
          <a:lstStyle/>
          <a:p>
            <a:pPr algn="just">
              <a:lnSpc>
                <a:spcPts val="5791"/>
              </a:lnSpc>
            </a:pPr>
            <a:r>
              <a:rPr lang="en-US" sz="3199">
                <a:solidFill>
                  <a:srgbClr val="000000"/>
                </a:solidFill>
                <a:latin typeface="Asap"/>
                <a:ea typeface="Asap"/>
                <a:cs typeface="Asap"/>
                <a:sym typeface="Asap"/>
              </a:rPr>
              <a:t>NoSQL (Not Only SQL) là một dạng cơ sở dữ liệu phi quan hệ, không tổ chức theo bảng (table) như SQL mà lưu trữ dưới dạng JSON hoặc Documents.</a:t>
            </a:r>
          </a:p>
          <a:p>
            <a:pPr algn="just">
              <a:lnSpc>
                <a:spcPts val="5791"/>
              </a:lnSpc>
            </a:pPr>
            <a:r>
              <a:rPr lang="en-US" sz="3199">
                <a:solidFill>
                  <a:srgbClr val="000000"/>
                </a:solidFill>
                <a:latin typeface="Asap"/>
                <a:ea typeface="Asap"/>
                <a:cs typeface="Asap"/>
                <a:sym typeface="Asap"/>
              </a:rPr>
              <a:t>Firebase NoSQL cung cấp 2 loại cơ sở dữ liệu chính:</a:t>
            </a:r>
          </a:p>
          <a:p>
            <a:pPr marL="690877" lvl="1" indent="-345439" algn="just">
              <a:lnSpc>
                <a:spcPts val="5791"/>
              </a:lnSpc>
              <a:buFont typeface="Arial"/>
              <a:buChar char="•"/>
            </a:pPr>
            <a:r>
              <a:rPr lang="en-US" sz="3199">
                <a:solidFill>
                  <a:srgbClr val="000000"/>
                </a:solidFill>
                <a:latin typeface="Asap"/>
                <a:ea typeface="Asap"/>
                <a:cs typeface="Asap"/>
                <a:sym typeface="Asap"/>
              </a:rPr>
              <a:t>Realtime Database: Lưu dữ liệu dưới dạng cây JSON.</a:t>
            </a:r>
          </a:p>
          <a:p>
            <a:pPr marL="690877" lvl="1" indent="-345439" algn="just">
              <a:lnSpc>
                <a:spcPts val="5791"/>
              </a:lnSpc>
              <a:buFont typeface="Arial"/>
              <a:buChar char="•"/>
            </a:pPr>
            <a:r>
              <a:rPr lang="en-US" sz="3199">
                <a:solidFill>
                  <a:srgbClr val="000000"/>
                </a:solidFill>
                <a:latin typeface="Asap"/>
                <a:ea typeface="Asap"/>
                <a:cs typeface="Asap"/>
                <a:sym typeface="Asap"/>
              </a:rPr>
              <a:t>Cloud Firestore: Lưu dữ liệu theo Documents &amp; Collections, tối ưu hơn cho truy vấn dữ liệu</a:t>
            </a:r>
          </a:p>
        </p:txBody>
      </p:sp>
      <p:sp>
        <p:nvSpPr>
          <p:cNvPr id="7" name="Freeform 7"/>
          <p:cNvSpPr/>
          <p:nvPr/>
        </p:nvSpPr>
        <p:spPr>
          <a:xfrm>
            <a:off x="10937836" y="2000811"/>
            <a:ext cx="6826247" cy="5727501"/>
          </a:xfrm>
          <a:custGeom>
            <a:avLst/>
            <a:gdLst/>
            <a:ahLst/>
            <a:cxnLst/>
            <a:rect l="l" t="t" r="r" b="b"/>
            <a:pathLst>
              <a:path w="6826247" h="5727501">
                <a:moveTo>
                  <a:pt x="0" y="0"/>
                </a:moveTo>
                <a:lnTo>
                  <a:pt x="6826247" y="0"/>
                </a:lnTo>
                <a:lnTo>
                  <a:pt x="6826247" y="5727501"/>
                </a:lnTo>
                <a:lnTo>
                  <a:pt x="0" y="5727501"/>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01544" y="396239"/>
            <a:ext cx="4981724"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 1. Firebase NoSQL </a:t>
            </a:r>
            <a:r>
              <a:rPr lang="en-US" sz="3599" b="1" spc="17" dirty="0" err="1">
                <a:solidFill>
                  <a:srgbClr val="000000"/>
                </a:solidFill>
                <a:latin typeface="Asap Bold"/>
                <a:ea typeface="Asap Bold"/>
                <a:cs typeface="Asap Bold"/>
                <a:sym typeface="Asap Bold"/>
              </a:rPr>
              <a:t>là</a:t>
            </a:r>
            <a:r>
              <a:rPr lang="en-US" sz="3599" b="1" spc="17" dirty="0">
                <a:solidFill>
                  <a:srgbClr val="000000"/>
                </a:solidFill>
                <a:latin typeface="Asap Bold"/>
                <a:ea typeface="Asap Bold"/>
                <a:cs typeface="Asap Bold"/>
                <a:sym typeface="Asap Bold"/>
              </a:rPr>
              <a:t> </a:t>
            </a:r>
            <a:r>
              <a:rPr lang="en-US" sz="3599" b="1" spc="17" dirty="0" err="1">
                <a:solidFill>
                  <a:srgbClr val="000000"/>
                </a:solidFill>
                <a:latin typeface="Asap Bold"/>
                <a:ea typeface="Asap Bold"/>
                <a:cs typeface="Asap Bold"/>
                <a:sym typeface="Asap Bold"/>
              </a:rPr>
              <a:t>gì</a:t>
            </a:r>
            <a:r>
              <a:rPr lang="en-US" sz="3599" b="1" spc="17" dirty="0">
                <a:solidFill>
                  <a:srgbClr val="000000"/>
                </a:solidFill>
                <a:latin typeface="Asap Bold"/>
                <a:ea typeface="Asap Bold"/>
                <a:cs typeface="Asap Bold"/>
                <a:sym typeface="Asap Bold"/>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Freeform 6"/>
          <p:cNvSpPr/>
          <p:nvPr/>
        </p:nvSpPr>
        <p:spPr>
          <a:xfrm>
            <a:off x="12095675" y="1321388"/>
            <a:ext cx="5464645" cy="3333433"/>
          </a:xfrm>
          <a:custGeom>
            <a:avLst/>
            <a:gdLst/>
            <a:ahLst/>
            <a:cxnLst/>
            <a:rect l="l" t="t" r="r" b="b"/>
            <a:pathLst>
              <a:path w="5464645" h="3333433">
                <a:moveTo>
                  <a:pt x="0" y="0"/>
                </a:moveTo>
                <a:lnTo>
                  <a:pt x="5464644" y="0"/>
                </a:lnTo>
                <a:lnTo>
                  <a:pt x="5464644" y="3333433"/>
                </a:lnTo>
                <a:lnTo>
                  <a:pt x="0" y="3333433"/>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139547" y="2988104"/>
            <a:ext cx="10592872" cy="2880276"/>
          </a:xfrm>
          <a:prstGeom prst="rect">
            <a:avLst/>
          </a:prstGeom>
        </p:spPr>
        <p:txBody>
          <a:bodyPr lIns="0" tIns="0" rIns="0" bIns="0" rtlCol="0" anchor="t">
            <a:spAutoFit/>
          </a:bodyPr>
          <a:lstStyle/>
          <a:p>
            <a:pPr algn="just">
              <a:lnSpc>
                <a:spcPts val="5791"/>
              </a:lnSpc>
            </a:pPr>
            <a:r>
              <a:rPr lang="en-US" sz="3199" dirty="0">
                <a:solidFill>
                  <a:srgbClr val="000000"/>
                </a:solidFill>
                <a:latin typeface="Asap"/>
                <a:ea typeface="Asap"/>
                <a:cs typeface="Asap"/>
                <a:sym typeface="Asap"/>
              </a:rPr>
              <a:t>Firebase Realtime Database </a:t>
            </a:r>
            <a:r>
              <a:rPr lang="en-US" sz="3199" dirty="0" err="1">
                <a:solidFill>
                  <a:srgbClr val="000000"/>
                </a:solidFill>
                <a:latin typeface="Asap"/>
                <a:ea typeface="Asap"/>
                <a:cs typeface="Asap"/>
                <a:sym typeface="Asap"/>
              </a:rPr>
              <a:t>là</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một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cơ</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sở</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liệu</a:t>
            </a:r>
            <a:r>
              <a:rPr lang="en-US" sz="3199" dirty="0">
                <a:solidFill>
                  <a:srgbClr val="000000"/>
                </a:solidFill>
                <a:latin typeface="Asap"/>
                <a:ea typeface="Asap"/>
                <a:cs typeface="Asap"/>
                <a:sym typeface="Asap"/>
              </a:rPr>
              <a:t> NoSQL </a:t>
            </a:r>
            <a:r>
              <a:rPr lang="en-US" sz="3199" dirty="0" err="1">
                <a:solidFill>
                  <a:srgbClr val="000000"/>
                </a:solidFill>
                <a:latin typeface="Asap"/>
                <a:ea typeface="Asap"/>
                <a:cs typeface="Asap"/>
                <a:sym typeface="Asap"/>
              </a:rPr>
              <a:t>được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lưu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đám</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mây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cho</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phép</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lưu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và</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đồng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bộ</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liệu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liệu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được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lưu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dưới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dạng</a:t>
            </a:r>
            <a:r>
              <a:rPr lang="en-US" sz="3199" dirty="0">
                <a:solidFill>
                  <a:srgbClr val="000000"/>
                </a:solidFill>
                <a:latin typeface="Asap"/>
                <a:ea typeface="Asap"/>
                <a:cs typeface="Asap"/>
                <a:sym typeface="Asap"/>
              </a:rPr>
              <a:t> JSON </a:t>
            </a:r>
            <a:r>
              <a:rPr lang="en-US" sz="3199" dirty="0" err="1">
                <a:solidFill>
                  <a:srgbClr val="000000"/>
                </a:solidFill>
                <a:latin typeface="Asap"/>
                <a:ea typeface="Asap"/>
                <a:cs typeface="Asap"/>
                <a:sym typeface="Asap"/>
              </a:rPr>
              <a:t>và</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được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đồng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bộ</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hóa</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theo</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thời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gian</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thực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cho</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mọi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máy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kết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nối</a:t>
            </a:r>
            <a:r>
              <a:rPr lang="en-US" sz="3199" dirty="0">
                <a:solidFill>
                  <a:srgbClr val="000000"/>
                </a:solidFill>
                <a:latin typeface="Asap"/>
                <a:ea typeface="Asap"/>
                <a:cs typeface="Asap"/>
                <a:sym typeface="Asap"/>
              </a:rPr>
              <a:t>.</a:t>
            </a:r>
          </a:p>
        </p:txBody>
      </p:sp>
      <p:sp>
        <p:nvSpPr>
          <p:cNvPr id="8" name="Freeform 8"/>
          <p:cNvSpPr/>
          <p:nvPr/>
        </p:nvSpPr>
        <p:spPr>
          <a:xfrm>
            <a:off x="12095675" y="5003645"/>
            <a:ext cx="5464645" cy="3825251"/>
          </a:xfrm>
          <a:custGeom>
            <a:avLst/>
            <a:gdLst/>
            <a:ahLst/>
            <a:cxnLst/>
            <a:rect l="l" t="t" r="r" b="b"/>
            <a:pathLst>
              <a:path w="5464645" h="3825251">
                <a:moveTo>
                  <a:pt x="0" y="0"/>
                </a:moveTo>
                <a:lnTo>
                  <a:pt x="5464644" y="0"/>
                </a:lnTo>
                <a:lnTo>
                  <a:pt x="5464644" y="3825251"/>
                </a:lnTo>
                <a:lnTo>
                  <a:pt x="0" y="3825251"/>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dirty="0">
                <a:solidFill>
                  <a:srgbClr val="000000"/>
                </a:solidFill>
                <a:latin typeface="Asap Bold"/>
                <a:ea typeface="Asap Bold"/>
                <a:cs typeface="Asap Bold"/>
                <a:sym typeface="Asap Bold"/>
              </a:rPr>
              <a:t>2. Firebase Realtime Database </a:t>
            </a:r>
            <a:r>
              <a:rPr lang="en-US" sz="3599" b="1" spc="17" dirty="0" err="1">
                <a:solidFill>
                  <a:srgbClr val="000000"/>
                </a:solidFill>
                <a:latin typeface="Asap Bold"/>
                <a:ea typeface="Asap Bold"/>
                <a:cs typeface="Asap Bold"/>
                <a:sym typeface="Asap Bold"/>
              </a:rPr>
              <a:t>và</a:t>
            </a:r>
            <a:r>
              <a:rPr lang="en-US" sz="3599" b="1" spc="17" dirty="0">
                <a:solidFill>
                  <a:srgbClr val="000000"/>
                </a:solidFill>
                <a:latin typeface="Asap Bold"/>
                <a:ea typeface="Asap Bold"/>
                <a:cs typeface="Asap Bold"/>
                <a:sym typeface="Asap Bold"/>
              </a:rPr>
              <a:t> Cloud </a:t>
            </a:r>
            <a:r>
              <a:rPr lang="en-US" sz="3599" b="1" spc="17" dirty="0" err="1">
                <a:solidFill>
                  <a:srgbClr val="000000"/>
                </a:solidFill>
                <a:latin typeface="Asap Bold"/>
                <a:ea typeface="Asap Bold"/>
                <a:cs typeface="Asap Bold"/>
                <a:sym typeface="Asap Bold"/>
              </a:rPr>
              <a:t>Firestore</a:t>
            </a:r>
            <a:endParaRPr lang="en-US" sz="3599" b="1" spc="17" dirty="0">
              <a:solidFill>
                <a:srgbClr val="000000"/>
              </a:solidFill>
              <a:latin typeface="Asap Bold"/>
              <a:ea typeface="Asap Bold"/>
              <a:cs typeface="Asap Bold"/>
              <a:sym typeface="Asap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Freeform 6"/>
          <p:cNvSpPr/>
          <p:nvPr/>
        </p:nvSpPr>
        <p:spPr>
          <a:xfrm>
            <a:off x="11615958" y="5143500"/>
            <a:ext cx="6000070" cy="3144006"/>
          </a:xfrm>
          <a:custGeom>
            <a:avLst/>
            <a:gdLst/>
            <a:ahLst/>
            <a:cxnLst/>
            <a:rect l="l" t="t" r="r" b="b"/>
            <a:pathLst>
              <a:path w="6000070" h="3144006">
                <a:moveTo>
                  <a:pt x="0" y="0"/>
                </a:moveTo>
                <a:lnTo>
                  <a:pt x="6000070" y="0"/>
                </a:lnTo>
                <a:lnTo>
                  <a:pt x="6000070" y="3144006"/>
                </a:lnTo>
                <a:lnTo>
                  <a:pt x="0" y="3144006"/>
                </a:lnTo>
                <a:lnTo>
                  <a:pt x="0" y="0"/>
                </a:lnTo>
                <a:close/>
              </a:path>
            </a:pathLst>
          </a:custGeom>
          <a:blipFill>
            <a:blip r:embed="rId4"/>
            <a:stretch>
              <a:fillRect/>
            </a:stretch>
          </a:blipFill>
        </p:spPr>
        <p:txBody>
          <a:bodyPr/>
          <a:lstStyle/>
          <a:p>
            <a:endParaRPr lang="en-US"/>
          </a:p>
        </p:txBody>
      </p:sp>
      <p:sp>
        <p:nvSpPr>
          <p:cNvPr id="7" name="Freeform 7"/>
          <p:cNvSpPr/>
          <p:nvPr/>
        </p:nvSpPr>
        <p:spPr>
          <a:xfrm>
            <a:off x="11438882" y="1188048"/>
            <a:ext cx="6384993" cy="3591559"/>
          </a:xfrm>
          <a:custGeom>
            <a:avLst/>
            <a:gdLst/>
            <a:ahLst/>
            <a:cxnLst/>
            <a:rect l="l" t="t" r="r" b="b"/>
            <a:pathLst>
              <a:path w="6384993" h="3591559">
                <a:moveTo>
                  <a:pt x="0" y="0"/>
                </a:moveTo>
                <a:lnTo>
                  <a:pt x="6384993" y="0"/>
                </a:lnTo>
                <a:lnTo>
                  <a:pt x="6384993" y="3591559"/>
                </a:lnTo>
                <a:lnTo>
                  <a:pt x="0" y="3591559"/>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028700" y="1424114"/>
            <a:ext cx="9707123" cy="7286372"/>
          </a:xfrm>
          <a:prstGeom prst="rect">
            <a:avLst/>
          </a:prstGeom>
        </p:spPr>
        <p:txBody>
          <a:bodyPr lIns="0" tIns="0" rIns="0" bIns="0" rtlCol="0" anchor="t">
            <a:spAutoFit/>
          </a:bodyPr>
          <a:lstStyle/>
          <a:p>
            <a:pPr algn="just">
              <a:lnSpc>
                <a:spcPts val="5791"/>
              </a:lnSpc>
            </a:pPr>
            <a:r>
              <a:rPr lang="en-US" sz="3199" dirty="0" err="1">
                <a:solidFill>
                  <a:srgbClr val="000000"/>
                </a:solidFill>
                <a:latin typeface="Asap"/>
                <a:ea typeface="Asap"/>
                <a:cs typeface="Asap"/>
                <a:sym typeface="Asap"/>
              </a:rPr>
              <a:t>Tính</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năng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chính</a:t>
            </a:r>
            <a:endParaRPr lang="en-US" sz="3199" dirty="0">
              <a:solidFill>
                <a:srgbClr val="000000"/>
              </a:solidFill>
              <a:latin typeface="Asap"/>
              <a:ea typeface="Asap"/>
              <a:cs typeface="Asap"/>
              <a:sym typeface="Asap"/>
            </a:endParaRPr>
          </a:p>
          <a:p>
            <a:pPr marL="690877" lvl="1" indent="-345439" algn="just">
              <a:lnSpc>
                <a:spcPts val="5791"/>
              </a:lnSpc>
              <a:buFont typeface="Arial"/>
              <a:buChar char="•"/>
            </a:pPr>
            <a:r>
              <a:rPr lang="en-US" sz="3199" dirty="0">
                <a:solidFill>
                  <a:srgbClr val="000000"/>
                </a:solidFill>
                <a:latin typeface="Asap"/>
                <a:ea typeface="Asap"/>
                <a:cs typeface="Asap"/>
                <a:sym typeface="Asap"/>
              </a:rPr>
              <a:t>Realtime: </a:t>
            </a:r>
            <a:r>
              <a:rPr lang="en-US" sz="3199" dirty="0" err="1">
                <a:solidFill>
                  <a:srgbClr val="000000"/>
                </a:solidFill>
                <a:latin typeface="Asap"/>
                <a:ea typeface="Asap"/>
                <a:cs typeface="Asap"/>
                <a:sym typeface="Asap"/>
              </a:rPr>
              <a:t>Đồng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bộ</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liệu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ngay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lập</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tức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trên</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mọi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thiết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bị</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khi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có</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thay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đổi</a:t>
            </a:r>
            <a:r>
              <a:rPr lang="en-US" sz="3199" dirty="0">
                <a:solidFill>
                  <a:srgbClr val="000000"/>
                </a:solidFill>
                <a:latin typeface="Asap"/>
                <a:ea typeface="Asap"/>
                <a:cs typeface="Asap"/>
                <a:sym typeface="Asap"/>
              </a:rPr>
              <a:t>.</a:t>
            </a:r>
          </a:p>
          <a:p>
            <a:pPr marL="690877" lvl="1" indent="-345439" algn="just">
              <a:lnSpc>
                <a:spcPts val="5791"/>
              </a:lnSpc>
              <a:buFont typeface="Arial"/>
              <a:buChar char="•"/>
            </a:pPr>
            <a:r>
              <a:rPr lang="en-US" sz="3199" dirty="0">
                <a:solidFill>
                  <a:srgbClr val="000000"/>
                </a:solidFill>
                <a:latin typeface="Asap"/>
                <a:ea typeface="Asap"/>
                <a:cs typeface="Asap"/>
                <a:sym typeface="Asap"/>
              </a:rPr>
              <a:t>Offline: </a:t>
            </a:r>
            <a:r>
              <a:rPr lang="en-US" sz="3199" dirty="0" err="1">
                <a:solidFill>
                  <a:srgbClr val="000000"/>
                </a:solidFill>
                <a:latin typeface="Asap"/>
                <a:ea typeface="Asap"/>
                <a:cs typeface="Asap"/>
                <a:sym typeface="Asap"/>
              </a:rPr>
              <a:t>Lưu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dữ</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liệu</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cục</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bộ</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tự</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động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đồng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bộ</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khi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kết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nối</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lại</a:t>
            </a:r>
            <a:r>
              <a:rPr lang="en-US" sz="3199" dirty="0">
                <a:solidFill>
                  <a:srgbClr val="000000"/>
                </a:solidFill>
                <a:latin typeface="Asap"/>
                <a:ea typeface="Asap"/>
                <a:cs typeface="Asap"/>
                <a:sym typeface="Asap"/>
              </a:rPr>
              <a:t>.</a:t>
            </a:r>
          </a:p>
          <a:p>
            <a:pPr marL="690877" lvl="1" indent="-345439" algn="just">
              <a:lnSpc>
                <a:spcPts val="5791"/>
              </a:lnSpc>
              <a:buFont typeface="Arial"/>
              <a:buChar char="•"/>
            </a:pPr>
            <a:r>
              <a:rPr lang="en-US" sz="3199" dirty="0" err="1">
                <a:solidFill>
                  <a:srgbClr val="000000"/>
                </a:solidFill>
                <a:latin typeface="Asap"/>
                <a:ea typeface="Asap"/>
                <a:cs typeface="Asap"/>
                <a:sym typeface="Asap"/>
              </a:rPr>
              <a:t>Đa</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nền</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tảng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Truy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cập</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từ</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ứng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dụng</a:t>
            </a:r>
            <a:r>
              <a:rPr lang="en-US" sz="3199" dirty="0">
                <a:solidFill>
                  <a:srgbClr val="000000"/>
                </a:solidFill>
                <a:latin typeface="Asap"/>
                <a:ea typeface="Asap"/>
                <a:cs typeface="Asap"/>
                <a:sym typeface="Asap"/>
              </a:rPr>
              <a:t> di </a:t>
            </a:r>
            <a:r>
              <a:rPr lang="en-US" sz="3199" dirty="0" err="1">
                <a:solidFill>
                  <a:srgbClr val="000000"/>
                </a:solidFill>
                <a:latin typeface="Asap"/>
                <a:ea typeface="Asap"/>
                <a:cs typeface="Asap"/>
                <a:sym typeface="Asap"/>
              </a:rPr>
              <a:t>động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và</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trình</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duyệt</a:t>
            </a:r>
            <a:r>
              <a:rPr lang="en-US" sz="3199" dirty="0">
                <a:solidFill>
                  <a:srgbClr val="000000"/>
                </a:solidFill>
                <a:latin typeface="Asap"/>
                <a:ea typeface="Asap"/>
                <a:cs typeface="Asap"/>
                <a:sym typeface="Asap"/>
              </a:rPr>
              <a:t> web </a:t>
            </a:r>
            <a:r>
              <a:rPr lang="en-US" sz="3199" dirty="0" err="1">
                <a:solidFill>
                  <a:srgbClr val="000000"/>
                </a:solidFill>
                <a:latin typeface="Asap"/>
                <a:ea typeface="Asap"/>
                <a:cs typeface="Asap"/>
                <a:sym typeface="Asap"/>
              </a:rPr>
              <a:t>trên</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máy</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tính</a:t>
            </a:r>
            <a:r>
              <a:rPr lang="en-US" sz="3199" dirty="0">
                <a:solidFill>
                  <a:srgbClr val="000000"/>
                </a:solidFill>
                <a:latin typeface="Asap"/>
                <a:ea typeface="Asap"/>
                <a:cs typeface="Asap"/>
                <a:sym typeface="Asap"/>
              </a:rPr>
              <a:t>.</a:t>
            </a:r>
          </a:p>
          <a:p>
            <a:pPr marL="690877" lvl="1" indent="-345439" algn="just">
              <a:lnSpc>
                <a:spcPts val="5791"/>
              </a:lnSpc>
              <a:buFont typeface="Arial"/>
              <a:buChar char="•"/>
            </a:pPr>
            <a:r>
              <a:rPr lang="en-US" sz="3199" dirty="0" err="1">
                <a:solidFill>
                  <a:srgbClr val="000000"/>
                </a:solidFill>
                <a:latin typeface="Asap"/>
                <a:ea typeface="Asap"/>
                <a:cs typeface="Asap"/>
                <a:sym typeface="Asap"/>
              </a:rPr>
              <a:t>Mở</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rộng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linh</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hoạt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Gói</a:t>
            </a:r>
            <a:r>
              <a:rPr lang="en-US" sz="3199" dirty="0">
                <a:solidFill>
                  <a:srgbClr val="000000"/>
                </a:solidFill>
                <a:latin typeface="Asap"/>
                <a:ea typeface="Asap"/>
                <a:cs typeface="Asap"/>
                <a:sym typeface="Asap"/>
              </a:rPr>
              <a:t> Blaze </a:t>
            </a:r>
            <a:r>
              <a:rPr lang="en-US" sz="3199" dirty="0" err="1">
                <a:solidFill>
                  <a:srgbClr val="000000"/>
                </a:solidFill>
                <a:latin typeface="Asap"/>
                <a:ea typeface="Asap"/>
                <a:cs typeface="Asap"/>
                <a:sym typeface="Asap"/>
              </a:rPr>
              <a:t>hỗ</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trợ</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tích</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hợp</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nhiều</a:t>
            </a:r>
            <a:r>
              <a:rPr lang="en-US" sz="3199" dirty="0">
                <a:solidFill>
                  <a:srgbClr val="000000"/>
                </a:solidFill>
                <a:latin typeface="Asap"/>
                <a:ea typeface="Asap"/>
                <a:cs typeface="Asap"/>
                <a:sym typeface="Asap"/>
              </a:rPr>
              <a:t> database </a:t>
            </a:r>
            <a:r>
              <a:rPr lang="en-US" sz="3199" dirty="0" err="1">
                <a:solidFill>
                  <a:srgbClr val="000000"/>
                </a:solidFill>
                <a:latin typeface="Asap"/>
                <a:ea typeface="Asap"/>
                <a:cs typeface="Asap"/>
                <a:sym typeface="Asap"/>
              </a:rPr>
              <a:t>trong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cùng</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một</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dự</a:t>
            </a:r>
            <a:r>
              <a:rPr lang="en-US" sz="3199" dirty="0">
                <a:solidFill>
                  <a:srgbClr val="000000"/>
                </a:solidFill>
                <a:latin typeface="Asap"/>
                <a:ea typeface="Asap"/>
                <a:cs typeface="Asap"/>
                <a:sym typeface="Asap"/>
              </a:rPr>
              <a:t> </a:t>
            </a:r>
            <a:r>
              <a:rPr lang="en-US" sz="3199" dirty="0" err="1">
                <a:solidFill>
                  <a:srgbClr val="000000"/>
                </a:solidFill>
                <a:latin typeface="Asap"/>
                <a:ea typeface="Asap"/>
                <a:cs typeface="Asap"/>
                <a:sym typeface="Asap"/>
              </a:rPr>
              <a:t>án</a:t>
            </a:r>
            <a:r>
              <a:rPr lang="en-US" sz="3199" dirty="0">
                <a:solidFill>
                  <a:srgbClr val="000000"/>
                </a:solidFill>
                <a:latin typeface="Asap"/>
                <a:ea typeface="Asap"/>
                <a:cs typeface="Asap"/>
                <a:sym typeface="Asap"/>
              </a:rPr>
              <a:t>.</a:t>
            </a:r>
          </a:p>
          <a:p>
            <a:pPr algn="just">
              <a:lnSpc>
                <a:spcPts val="5791"/>
              </a:lnSpc>
            </a:pPr>
            <a:endParaRPr lang="en-US" sz="3199" dirty="0">
              <a:solidFill>
                <a:srgbClr val="000000"/>
              </a:solidFill>
              <a:latin typeface="Asap"/>
              <a:ea typeface="Asap"/>
              <a:cs typeface="Asap"/>
              <a:sym typeface="Asap"/>
            </a:endParaRPr>
          </a:p>
        </p:txBody>
      </p:sp>
      <p:sp>
        <p:nvSpPr>
          <p:cNvPr id="9" name="TextBox 9"/>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TextBox 6"/>
          <p:cNvSpPr txBox="1"/>
          <p:nvPr/>
        </p:nvSpPr>
        <p:spPr>
          <a:xfrm>
            <a:off x="1175941" y="2933700"/>
            <a:ext cx="11566141" cy="3498586"/>
          </a:xfrm>
          <a:prstGeom prst="rect">
            <a:avLst/>
          </a:prstGeom>
        </p:spPr>
        <p:txBody>
          <a:bodyPr lIns="0" tIns="0" rIns="0" bIns="0" rtlCol="0" anchor="t">
            <a:spAutoFit/>
          </a:bodyPr>
          <a:lstStyle/>
          <a:p>
            <a:pPr algn="just">
              <a:lnSpc>
                <a:spcPts val="5557"/>
              </a:lnSpc>
            </a:pPr>
            <a:r>
              <a:rPr lang="en-US" sz="3070" dirty="0">
                <a:solidFill>
                  <a:srgbClr val="000000"/>
                </a:solidFill>
                <a:latin typeface="Asap"/>
                <a:ea typeface="Asap"/>
                <a:cs typeface="Asap"/>
                <a:sym typeface="Asap"/>
              </a:rPr>
              <a:t>Cloud </a:t>
            </a:r>
            <a:r>
              <a:rPr lang="en-US" sz="3070" dirty="0" err="1">
                <a:solidFill>
                  <a:srgbClr val="000000"/>
                </a:solidFill>
                <a:latin typeface="Asap"/>
                <a:ea typeface="Asap"/>
                <a:cs typeface="Asap"/>
                <a:sym typeface="Asap"/>
              </a:rPr>
              <a:t>Firestore</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là</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cơ</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sở</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dữ</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liệu</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mới</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của</a:t>
            </a:r>
            <a:r>
              <a:rPr lang="en-US" sz="3070" dirty="0">
                <a:solidFill>
                  <a:srgbClr val="000000"/>
                </a:solidFill>
                <a:latin typeface="Asap"/>
                <a:ea typeface="Asap"/>
                <a:cs typeface="Asap"/>
                <a:sym typeface="Asap"/>
              </a:rPr>
              <a:t> Firebase </a:t>
            </a:r>
            <a:r>
              <a:rPr lang="en-US" sz="3070" dirty="0" err="1">
                <a:solidFill>
                  <a:srgbClr val="000000"/>
                </a:solidFill>
                <a:latin typeface="Asap"/>
                <a:ea typeface="Asap"/>
                <a:cs typeface="Asap"/>
                <a:sym typeface="Asap"/>
              </a:rPr>
              <a:t>phát</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triển</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dành</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cho</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ứng</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dụng</a:t>
            </a:r>
            <a:r>
              <a:rPr lang="en-US" sz="3070" dirty="0">
                <a:solidFill>
                  <a:srgbClr val="000000"/>
                </a:solidFill>
                <a:latin typeface="Asap"/>
                <a:ea typeface="Asap"/>
                <a:cs typeface="Asap"/>
                <a:sym typeface="Asap"/>
              </a:rPr>
              <a:t> di </a:t>
            </a:r>
            <a:r>
              <a:rPr lang="en-US" sz="3070" dirty="0" err="1">
                <a:solidFill>
                  <a:srgbClr val="000000"/>
                </a:solidFill>
                <a:latin typeface="Asap"/>
                <a:ea typeface="Asap"/>
                <a:cs typeface="Asap"/>
                <a:sym typeface="Asap"/>
              </a:rPr>
              <a:t>động</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Nó</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là</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sự</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kế</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thừa</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của</a:t>
            </a:r>
            <a:r>
              <a:rPr lang="en-US" sz="3070" dirty="0">
                <a:solidFill>
                  <a:srgbClr val="000000"/>
                </a:solidFill>
                <a:latin typeface="Asap"/>
                <a:ea typeface="Asap"/>
                <a:cs typeface="Asap"/>
                <a:sym typeface="Asap"/>
              </a:rPr>
              <a:t> Realtime Database </a:t>
            </a:r>
            <a:r>
              <a:rPr lang="en-US" sz="3070" dirty="0" err="1">
                <a:solidFill>
                  <a:srgbClr val="000000"/>
                </a:solidFill>
                <a:latin typeface="Asap"/>
                <a:ea typeface="Asap"/>
                <a:cs typeface="Asap"/>
                <a:sym typeface="Asap"/>
              </a:rPr>
              <a:t>với</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mô</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hình</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dữ</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liệu</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mới</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và</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trực</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quan</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hơn</a:t>
            </a:r>
            <a:r>
              <a:rPr lang="en-US" sz="3070" dirty="0">
                <a:solidFill>
                  <a:srgbClr val="000000"/>
                </a:solidFill>
                <a:latin typeface="Asap"/>
                <a:ea typeface="Asap"/>
                <a:cs typeface="Asap"/>
                <a:sym typeface="Asap"/>
              </a:rPr>
              <a:t>. Cloud </a:t>
            </a:r>
            <a:r>
              <a:rPr lang="en-US" sz="3070" dirty="0" err="1">
                <a:solidFill>
                  <a:srgbClr val="000000"/>
                </a:solidFill>
                <a:latin typeface="Asap"/>
                <a:ea typeface="Asap"/>
                <a:cs typeface="Asap"/>
                <a:sym typeface="Asap"/>
              </a:rPr>
              <a:t>Firestore</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phong</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phú</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hơn</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nhanh</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hơn</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và</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có</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khả</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năng</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mở</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rộng</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siêu</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việt</a:t>
            </a:r>
            <a:r>
              <a:rPr lang="en-US" sz="3070" dirty="0">
                <a:solidFill>
                  <a:srgbClr val="000000"/>
                </a:solidFill>
                <a:latin typeface="Asap"/>
                <a:ea typeface="Asap"/>
                <a:cs typeface="Asap"/>
                <a:sym typeface="Asap"/>
              </a:rPr>
              <a:t> </a:t>
            </a:r>
            <a:r>
              <a:rPr lang="en-US" sz="3070" dirty="0" err="1">
                <a:solidFill>
                  <a:srgbClr val="000000"/>
                </a:solidFill>
                <a:latin typeface="Asap"/>
                <a:ea typeface="Asap"/>
                <a:cs typeface="Asap"/>
                <a:sym typeface="Asap"/>
              </a:rPr>
              <a:t>hơn</a:t>
            </a:r>
            <a:r>
              <a:rPr lang="en-US" sz="3070" dirty="0">
                <a:solidFill>
                  <a:srgbClr val="000000"/>
                </a:solidFill>
                <a:latin typeface="Asap"/>
                <a:ea typeface="Asap"/>
                <a:cs typeface="Asap"/>
                <a:sym typeface="Asap"/>
              </a:rPr>
              <a:t> so </a:t>
            </a:r>
            <a:r>
              <a:rPr lang="en-US" sz="3070" dirty="0" err="1">
                <a:solidFill>
                  <a:srgbClr val="000000"/>
                </a:solidFill>
                <a:latin typeface="Asap"/>
                <a:ea typeface="Asap"/>
                <a:cs typeface="Asap"/>
                <a:sym typeface="Asap"/>
              </a:rPr>
              <a:t>với</a:t>
            </a:r>
            <a:r>
              <a:rPr lang="en-US" sz="3070" dirty="0">
                <a:solidFill>
                  <a:srgbClr val="000000"/>
                </a:solidFill>
                <a:latin typeface="Asap"/>
                <a:ea typeface="Asap"/>
                <a:cs typeface="Asap"/>
                <a:sym typeface="Asap"/>
              </a:rPr>
              <a:t> Realtime Database.</a:t>
            </a:r>
          </a:p>
        </p:txBody>
      </p:sp>
      <p:sp>
        <p:nvSpPr>
          <p:cNvPr id="7" name="Freeform 7"/>
          <p:cNvSpPr/>
          <p:nvPr/>
        </p:nvSpPr>
        <p:spPr>
          <a:xfrm>
            <a:off x="12887836" y="1272415"/>
            <a:ext cx="4570937" cy="7106231"/>
          </a:xfrm>
          <a:custGeom>
            <a:avLst/>
            <a:gdLst/>
            <a:ahLst/>
            <a:cxnLst/>
            <a:rect l="l" t="t" r="r" b="b"/>
            <a:pathLst>
              <a:path w="4570937" h="7106231">
                <a:moveTo>
                  <a:pt x="0" y="0"/>
                </a:moveTo>
                <a:lnTo>
                  <a:pt x="4570937" y="0"/>
                </a:lnTo>
                <a:lnTo>
                  <a:pt x="4570937" y="7106232"/>
                </a:lnTo>
                <a:lnTo>
                  <a:pt x="0" y="7106232"/>
                </a:lnTo>
                <a:lnTo>
                  <a:pt x="0" y="0"/>
                </a:lnTo>
                <a:close/>
              </a:path>
            </a:pathLst>
          </a:custGeom>
          <a:blipFill>
            <a:blip r:embed="rId4"/>
            <a:stretch>
              <a:fillRect l="-1821" r="-1821"/>
            </a:stretch>
          </a:blipFill>
        </p:spPr>
        <p:txBody>
          <a:bodyPr/>
          <a:lstStyle/>
          <a:p>
            <a:endParaRPr lang="en-US"/>
          </a:p>
        </p:txBody>
      </p:sp>
      <p:sp>
        <p:nvSpPr>
          <p:cNvPr id="8" name="TextBox 8"/>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txBody>
              <a:bodyPr/>
              <a:lstStyle/>
              <a:p>
                <a:endParaRPr lang="en-US"/>
              </a:p>
            </p:txBody>
          </p:sp>
        </p:grpSp>
        <p:sp>
          <p:nvSpPr>
            <p:cNvPr id="5" name="Freeform 5"/>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sp>
        <p:nvSpPr>
          <p:cNvPr id="6" name="TextBox 6"/>
          <p:cNvSpPr txBox="1"/>
          <p:nvPr/>
        </p:nvSpPr>
        <p:spPr>
          <a:xfrm>
            <a:off x="1028700" y="1225040"/>
            <a:ext cx="11566141" cy="8410822"/>
          </a:xfrm>
          <a:prstGeom prst="rect">
            <a:avLst/>
          </a:prstGeom>
        </p:spPr>
        <p:txBody>
          <a:bodyPr lIns="0" tIns="0" rIns="0" bIns="0" rtlCol="0" anchor="t">
            <a:spAutoFit/>
          </a:bodyPr>
          <a:lstStyle/>
          <a:p>
            <a:pPr algn="just">
              <a:lnSpc>
                <a:spcPts val="5557"/>
              </a:lnSpc>
            </a:pPr>
            <a:r>
              <a:rPr lang="en-US" sz="3070">
                <a:solidFill>
                  <a:srgbClr val="000000"/>
                </a:solidFill>
                <a:latin typeface="Asap"/>
                <a:ea typeface="Asap"/>
                <a:cs typeface="Asap"/>
                <a:sym typeface="Asap"/>
              </a:rPr>
              <a:t>Tính năng chính</a:t>
            </a:r>
          </a:p>
          <a:p>
            <a:pPr marL="662939" lvl="1" indent="-331469" algn="just">
              <a:lnSpc>
                <a:spcPts val="5557"/>
              </a:lnSpc>
              <a:buFont typeface="Arial"/>
              <a:buChar char="•"/>
            </a:pPr>
            <a:r>
              <a:rPr lang="en-US" sz="3070">
                <a:solidFill>
                  <a:srgbClr val="000000"/>
                </a:solidFill>
                <a:latin typeface="Asap"/>
                <a:ea typeface="Asap"/>
                <a:cs typeface="Asap"/>
                <a:sym typeface="Asap"/>
              </a:rPr>
              <a:t>Linh hoạt: Hỗ trợ cấu trúc dữ liệu phân cấp, lưu trữ dưới dạng document trong collection.</a:t>
            </a:r>
          </a:p>
          <a:p>
            <a:pPr marL="662939" lvl="1" indent="-331469" algn="just">
              <a:lnSpc>
                <a:spcPts val="5557"/>
              </a:lnSpc>
              <a:buFont typeface="Arial"/>
              <a:buChar char="•"/>
            </a:pPr>
            <a:r>
              <a:rPr lang="en-US" sz="3070">
                <a:solidFill>
                  <a:srgbClr val="000000"/>
                </a:solidFill>
                <a:latin typeface="Asap"/>
                <a:ea typeface="Asap"/>
                <a:cs typeface="Asap"/>
                <a:sym typeface="Asap"/>
              </a:rPr>
              <a:t>Truy vấn mạnh mẽ: Hỗ trợ truy vấn linh hoạt với bộ lọc, sắp xếp, truy xuất dữ liệu theo điều kiện.</a:t>
            </a:r>
          </a:p>
          <a:p>
            <a:pPr marL="662939" lvl="1" indent="-331469" algn="just">
              <a:lnSpc>
                <a:spcPts val="5557"/>
              </a:lnSpc>
              <a:buFont typeface="Arial"/>
              <a:buChar char="•"/>
            </a:pPr>
            <a:r>
              <a:rPr lang="en-US" sz="3070">
                <a:solidFill>
                  <a:srgbClr val="000000"/>
                </a:solidFill>
                <a:latin typeface="Asap"/>
                <a:ea typeface="Asap"/>
                <a:cs typeface="Asap"/>
                <a:sym typeface="Asap"/>
              </a:rPr>
              <a:t>Cập nhật thời gian thực: Đồng bộ dữ liệu trên mọi thiết bị, hỗ trợ truy vấn tìm nạp một lần.</a:t>
            </a:r>
          </a:p>
          <a:p>
            <a:pPr marL="662939" lvl="1" indent="-331469" algn="just">
              <a:lnSpc>
                <a:spcPts val="5557"/>
              </a:lnSpc>
              <a:buFont typeface="Arial"/>
              <a:buChar char="•"/>
            </a:pPr>
            <a:r>
              <a:rPr lang="en-US" sz="3070">
                <a:solidFill>
                  <a:srgbClr val="000000"/>
                </a:solidFill>
                <a:latin typeface="Asap"/>
                <a:ea typeface="Asap"/>
                <a:cs typeface="Asap"/>
                <a:sym typeface="Asap"/>
              </a:rPr>
              <a:t>Hỗ trợ offline: Lưu trữ dữ liệu cục bộ, cho phép thao tác ngay cả khi ngoại tuyến.</a:t>
            </a:r>
          </a:p>
          <a:p>
            <a:pPr marL="662939" lvl="1" indent="-331469" algn="just">
              <a:lnSpc>
                <a:spcPts val="5557"/>
              </a:lnSpc>
              <a:buFont typeface="Arial"/>
              <a:buChar char="•"/>
            </a:pPr>
            <a:r>
              <a:rPr lang="en-US" sz="3070">
                <a:solidFill>
                  <a:srgbClr val="000000"/>
                </a:solidFill>
                <a:latin typeface="Asap"/>
                <a:ea typeface="Asap"/>
                <a:cs typeface="Asap"/>
                <a:sym typeface="Asap"/>
              </a:rPr>
              <a:t>Khả năng mở rộng: Được thiết kế trên Google Cloud, đáp ứng nhu cầu ứng dụng lớn.</a:t>
            </a:r>
          </a:p>
          <a:p>
            <a:pPr algn="just">
              <a:lnSpc>
                <a:spcPts val="5557"/>
              </a:lnSpc>
            </a:pPr>
            <a:endParaRPr lang="en-US" sz="3070">
              <a:solidFill>
                <a:srgbClr val="000000"/>
              </a:solidFill>
              <a:latin typeface="Asap"/>
              <a:ea typeface="Asap"/>
              <a:cs typeface="Asap"/>
              <a:sym typeface="Asap"/>
            </a:endParaRPr>
          </a:p>
        </p:txBody>
      </p:sp>
      <p:sp>
        <p:nvSpPr>
          <p:cNvPr id="7" name="Freeform 7"/>
          <p:cNvSpPr/>
          <p:nvPr/>
        </p:nvSpPr>
        <p:spPr>
          <a:xfrm>
            <a:off x="12594841" y="2146751"/>
            <a:ext cx="5417323" cy="5775946"/>
          </a:xfrm>
          <a:custGeom>
            <a:avLst/>
            <a:gdLst/>
            <a:ahLst/>
            <a:cxnLst/>
            <a:rect l="l" t="t" r="r" b="b"/>
            <a:pathLst>
              <a:path w="5417323" h="5775946">
                <a:moveTo>
                  <a:pt x="0" y="0"/>
                </a:moveTo>
                <a:lnTo>
                  <a:pt x="5417323" y="0"/>
                </a:lnTo>
                <a:lnTo>
                  <a:pt x="5417323" y="5775946"/>
                </a:lnTo>
                <a:lnTo>
                  <a:pt x="0" y="5775946"/>
                </a:lnTo>
                <a:lnTo>
                  <a:pt x="0" y="0"/>
                </a:lnTo>
                <a:close/>
              </a:path>
            </a:pathLst>
          </a:custGeom>
          <a:blipFill>
            <a:blip r:embed="rId4"/>
            <a:stretch>
              <a:fillRect l="-20027" r="-13456"/>
            </a:stretch>
          </a:blipFill>
        </p:spPr>
        <p:txBody>
          <a:bodyPr/>
          <a:lstStyle/>
          <a:p>
            <a:endParaRPr lang="en-US"/>
          </a:p>
        </p:txBody>
      </p:sp>
      <p:sp>
        <p:nvSpPr>
          <p:cNvPr id="8" name="TextBox 8"/>
          <p:cNvSpPr txBox="1"/>
          <p:nvPr/>
        </p:nvSpPr>
        <p:spPr>
          <a:xfrm>
            <a:off x="771525" y="396239"/>
            <a:ext cx="10423486" cy="632461"/>
          </a:xfrm>
          <a:prstGeom prst="rect">
            <a:avLst/>
          </a:prstGeom>
        </p:spPr>
        <p:txBody>
          <a:bodyPr lIns="0" tIns="0" rIns="0" bIns="0" rtlCol="0" anchor="t">
            <a:spAutoFit/>
          </a:bodyPr>
          <a:lstStyle/>
          <a:p>
            <a:pPr algn="ctr">
              <a:lnSpc>
                <a:spcPts val="5039"/>
              </a:lnSpc>
            </a:pPr>
            <a:r>
              <a:rPr lang="en-US" sz="3599" b="1" spc="17">
                <a:solidFill>
                  <a:srgbClr val="000000"/>
                </a:solidFill>
                <a:latin typeface="Asap Bold"/>
                <a:ea typeface="Asap Bold"/>
                <a:cs typeface="Asap Bold"/>
                <a:sym typeface="Asap Bold"/>
              </a:rPr>
              <a:t>2. Firebase Realtime Database và Cloud Firestore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1301</Words>
  <Application>Microsoft Office PowerPoint</Application>
  <PresentationFormat>Custom</PresentationFormat>
  <Paragraphs>126</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Asap Medium</vt:lpstr>
      <vt:lpstr>Arial</vt:lpstr>
      <vt:lpstr>Asap Semi-Bold</vt:lpstr>
      <vt:lpstr>Calibri</vt:lpstr>
      <vt:lpstr>Asap</vt:lpstr>
      <vt:lpstr>Asap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A&amp;T</dc:title>
  <dc:creator>Cường Đặng</dc:creator>
  <cp:lastModifiedBy>Cường Đặng</cp:lastModifiedBy>
  <cp:revision>8</cp:revision>
  <dcterms:created xsi:type="dcterms:W3CDTF">2006-08-16T00:00:00Z</dcterms:created>
  <dcterms:modified xsi:type="dcterms:W3CDTF">2025-03-05T14:36:47Z</dcterms:modified>
  <dc:identifier>DAGgf36qoB4</dc:identifier>
</cp:coreProperties>
</file>